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40"/>
  </p:notesMasterIdLst>
  <p:sldIdLst>
    <p:sldId id="256" r:id="rId5"/>
    <p:sldId id="257" r:id="rId6"/>
    <p:sldId id="290" r:id="rId7"/>
    <p:sldId id="263" r:id="rId8"/>
    <p:sldId id="266" r:id="rId9"/>
    <p:sldId id="262" r:id="rId10"/>
    <p:sldId id="265" r:id="rId11"/>
    <p:sldId id="264" r:id="rId12"/>
    <p:sldId id="268" r:id="rId13"/>
    <p:sldId id="277" r:id="rId14"/>
    <p:sldId id="273" r:id="rId15"/>
    <p:sldId id="278" r:id="rId16"/>
    <p:sldId id="272" r:id="rId17"/>
    <p:sldId id="276" r:id="rId18"/>
    <p:sldId id="271" r:id="rId19"/>
    <p:sldId id="275" r:id="rId20"/>
    <p:sldId id="270" r:id="rId21"/>
    <p:sldId id="279" r:id="rId22"/>
    <p:sldId id="280" r:id="rId23"/>
    <p:sldId id="281" r:id="rId24"/>
    <p:sldId id="282" r:id="rId25"/>
    <p:sldId id="283" r:id="rId26"/>
    <p:sldId id="284" r:id="rId27"/>
    <p:sldId id="286" r:id="rId28"/>
    <p:sldId id="285" r:id="rId29"/>
    <p:sldId id="291" r:id="rId30"/>
    <p:sldId id="287" r:id="rId31"/>
    <p:sldId id="293" r:id="rId32"/>
    <p:sldId id="294" r:id="rId33"/>
    <p:sldId id="295" r:id="rId34"/>
    <p:sldId id="296" r:id="rId35"/>
    <p:sldId id="297" r:id="rId36"/>
    <p:sldId id="298" r:id="rId37"/>
    <p:sldId id="292" r:id="rId38"/>
    <p:sldId id="289"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784" autoAdjust="0"/>
  </p:normalViewPr>
  <p:slideViewPr>
    <p:cSldViewPr snapToGrid="0">
      <p:cViewPr varScale="1">
        <p:scale>
          <a:sx n="67" d="100"/>
          <a:sy n="67" d="100"/>
        </p:scale>
        <p:origin x="644"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E0A0D5-8F98-4CC1-A28E-021F0B6B475C}" type="datetimeFigureOut">
              <a:rPr lang="en-US" smtClean="0"/>
              <a:t>4/24/2024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03C52C-5E29-41AF-BAA3-8217E886DA08}" type="slidenum">
              <a:rPr lang="en-US" smtClean="0"/>
              <a:t>‹#›</a:t>
            </a:fld>
            <a:endParaRPr lang="en-US" dirty="0"/>
          </a:p>
        </p:txBody>
      </p:sp>
    </p:spTree>
    <p:extLst>
      <p:ext uri="{BB962C8B-B14F-4D97-AF65-F5344CB8AC3E}">
        <p14:creationId xmlns:p14="http://schemas.microsoft.com/office/powerpoint/2010/main" val="1961961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909561" y="4314328"/>
            <a:ext cx="2910840" cy="374642"/>
          </a:xfrm>
        </p:spPr>
        <p:txBody>
          <a:bodyPr/>
          <a:lstStyle/>
          <a:p>
            <a:fld id="{3A750590-9F9A-443B-9295-A3931D8194B1}" type="datetime1">
              <a:rPr lang="en-US" smtClean="0"/>
              <a:t>4/24/2024</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F35805F-452B-497C-9BD6-2CDB6902F369}" type="datetime1">
              <a:rPr lang="en-US" smtClean="0"/>
              <a:t>4/24/2024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D3F7C6B-C82D-4D42-9929-D6E7E11D9A64}" type="datetime1">
              <a:rPr lang="en-US" smtClean="0"/>
              <a:t>4/24/2024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0CF4779-62E8-4B21-A5D7-0AFB9DBD4358}" type="datetime1">
              <a:rPr lang="en-US" smtClean="0"/>
              <a:t>4/24/2024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5F9D3375-5CD0-4576-BF96-ADFF24726FF8}" type="datetime1">
              <a:rPr lang="en-US" smtClean="0"/>
              <a:t>4/24/2024</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6FACD1F8-971E-4F8C-8737-750C12E93E08}" type="datetime1">
              <a:rPr lang="en-US" smtClean="0"/>
              <a:t>4/24/2024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2C7D1621-FA30-4D98-85E5-1409E6BEECDC}" type="datetime1">
              <a:rPr lang="en-US" smtClean="0"/>
              <a:t>4/24/2024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96F347-1B2F-4097-AEB5-4A26FB45D67A}" type="datetime1">
              <a:rPr lang="en-US" smtClean="0"/>
              <a:t>4/24/2024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8CC1DEE0-34E5-4E0F-BEC1-4B8835F82CD1}" type="datetime1">
              <a:rPr lang="en-US" smtClean="0"/>
              <a:t>4/24/2024</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B75B4BE-627A-4EC1-99E1-6F1AA97AB802}" type="datetime1">
              <a:rPr lang="en-US" smtClean="0"/>
              <a:t>4/24/2024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78BFACF8-E63D-4673-A128-83547867BB7A}" type="datetime1">
              <a:rPr lang="en-US" smtClean="0"/>
              <a:t>4/24/2024</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5BED6AC-4FBA-40BD-BE75-20DB64DA4BAD}" type="datetime1">
              <a:rPr lang="en-US" smtClean="0"/>
              <a:t>4/24/2024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933C87-D201-458A-93C0-8EDD9AC92D93}" type="datetime1">
              <a:rPr lang="en-US" smtClean="0"/>
              <a:t>4/24/2024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CE6829-5A25-485A-91B1-5D6D58BB9F23}" type="datetime1">
              <a:rPr lang="en-US" smtClean="0"/>
              <a:t>4/24/2024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12F5CD-23D0-4DD1-85B1-71F1825FB3EC}" type="datetime1">
              <a:rPr lang="en-US" smtClean="0"/>
              <a:t>4/24/2024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8BA5035-C284-496A-B076-BA73A8FA5D8B}" type="datetime1">
              <a:rPr lang="en-US" smtClean="0"/>
              <a:t>4/24/2024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40EB420-1875-490A-8C4B-7AAB939FBE08}" type="datetime1">
              <a:rPr lang="en-US" smtClean="0"/>
              <a:t>4/24/2024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9359126-4846-4E88-BDD9-5585CC877E47}" type="datetime1">
              <a:rPr lang="en-US" smtClean="0"/>
              <a:t>4/24/2024</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0496C6C-A85F-426B-9ED1-3444166C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E5CD8D-E704-46A1-BC3E-9A644A9FFD4E}"/>
              </a:ext>
            </a:extLst>
          </p:cNvPr>
          <p:cNvSpPr>
            <a:spLocks noGrp="1"/>
          </p:cNvSpPr>
          <p:nvPr>
            <p:ph type="ctrTitle"/>
          </p:nvPr>
        </p:nvSpPr>
        <p:spPr>
          <a:xfrm>
            <a:off x="649202" y="821265"/>
            <a:ext cx="6098705" cy="5222117"/>
          </a:xfrm>
        </p:spPr>
        <p:txBody>
          <a:bodyPr anchor="ctr">
            <a:normAutofit/>
          </a:bodyPr>
          <a:lstStyle/>
          <a:p>
            <a:pPr algn="ctr"/>
            <a:r>
              <a:rPr lang="en-US" sz="5400" b="1" dirty="0"/>
              <a:t>ELENDIL – HOME OF AI SERVICES</a:t>
            </a:r>
          </a:p>
        </p:txBody>
      </p:sp>
      <p:cxnSp>
        <p:nvCxnSpPr>
          <p:cNvPr id="19" name="Straight Connector 18">
            <a:extLst>
              <a:ext uri="{FF2B5EF4-FFF2-40B4-BE49-F238E27FC236}">
                <a16:creationId xmlns:a16="http://schemas.microsoft.com/office/drawing/2014/main" id="{AD0EF22F-5D3C-4240-8C32-1B20803E5A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97108" y="1923563"/>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E309A740-48C5-4AE5-879B-F567D3D7ACDC}"/>
              </a:ext>
            </a:extLst>
          </p:cNvPr>
          <p:cNvSpPr>
            <a:spLocks noGrp="1"/>
          </p:cNvSpPr>
          <p:nvPr>
            <p:ph type="subTitle" idx="1"/>
          </p:nvPr>
        </p:nvSpPr>
        <p:spPr>
          <a:xfrm>
            <a:off x="7903028" y="821265"/>
            <a:ext cx="3265713" cy="5222117"/>
          </a:xfrm>
        </p:spPr>
        <p:txBody>
          <a:bodyPr anchor="ctr">
            <a:normAutofit/>
          </a:bodyPr>
          <a:lstStyle/>
          <a:p>
            <a:r>
              <a:rPr lang="en-US" b="1" dirty="0">
                <a:solidFill>
                  <a:srgbClr val="C00000"/>
                </a:solidFill>
              </a:rPr>
              <a:t>Presented by: </a:t>
            </a:r>
          </a:p>
          <a:p>
            <a:r>
              <a:rPr lang="en-US" dirty="0">
                <a:solidFill>
                  <a:srgbClr val="C00000"/>
                </a:solidFill>
              </a:rPr>
              <a:t>Ashwini R. Jawale (226237)</a:t>
            </a:r>
          </a:p>
          <a:p>
            <a:endParaRPr lang="en-US" dirty="0">
              <a:solidFill>
                <a:srgbClr val="C00000"/>
              </a:solidFill>
            </a:endParaRPr>
          </a:p>
          <a:p>
            <a:r>
              <a:rPr lang="en-US" dirty="0">
                <a:solidFill>
                  <a:srgbClr val="C00000"/>
                </a:solidFill>
              </a:rPr>
              <a:t>MSc-CS (SEM-IV)</a:t>
            </a:r>
          </a:p>
        </p:txBody>
      </p:sp>
      <p:pic>
        <p:nvPicPr>
          <p:cNvPr id="21" name="Picture 20">
            <a:extLst>
              <a:ext uri="{FF2B5EF4-FFF2-40B4-BE49-F238E27FC236}">
                <a16:creationId xmlns:a16="http://schemas.microsoft.com/office/drawing/2014/main" id="{D912EF34-0253-41FD-9940-D8FBB7DE74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7545075" y="2187578"/>
            <a:ext cx="6857999" cy="2482850"/>
          </a:xfrm>
          <a:prstGeom prst="rect">
            <a:avLst/>
          </a:prstGeom>
        </p:spPr>
      </p:pic>
    </p:spTree>
    <p:extLst>
      <p:ext uri="{BB962C8B-B14F-4D97-AF65-F5344CB8AC3E}">
        <p14:creationId xmlns:p14="http://schemas.microsoft.com/office/powerpoint/2010/main" val="3754664940"/>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090507" y="257176"/>
            <a:ext cx="7434070" cy="1228724"/>
          </a:xfrm>
        </p:spPr>
        <p:txBody>
          <a:bodyPr>
            <a:normAutofit/>
          </a:bodyPr>
          <a:lstStyle/>
          <a:p>
            <a:pPr algn="ctr"/>
            <a:r>
              <a:rPr lang="en-US" b="1" dirty="0"/>
              <a:t>My contribution</a:t>
            </a:r>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4090507" y="1743075"/>
            <a:ext cx="7454077" cy="4475610"/>
          </a:xfrm>
        </p:spPr>
        <p:txBody>
          <a:bodyPr>
            <a:normAutofit/>
          </a:bodyPr>
          <a:lstStyle/>
          <a:p>
            <a:pPr marL="0" indent="0">
              <a:lnSpc>
                <a:spcPct val="100000"/>
              </a:lnSpc>
              <a:buNone/>
            </a:pPr>
            <a:r>
              <a:rPr lang="en-US" sz="2000" dirty="0"/>
              <a:t>Worked on Frontend technologies and UI with the Frontend team using React JS, firebase. Designed Company’s Introduction page/Landing page. The main components were – </a:t>
            </a:r>
          </a:p>
          <a:p>
            <a:pPr>
              <a:lnSpc>
                <a:spcPct val="100000"/>
              </a:lnSpc>
            </a:pPr>
            <a:r>
              <a:rPr lang="en-US" sz="2000" b="1" dirty="0">
                <a:solidFill>
                  <a:srgbClr val="C00000"/>
                </a:solidFill>
              </a:rPr>
              <a:t>Login</a:t>
            </a:r>
          </a:p>
          <a:p>
            <a:pPr>
              <a:lnSpc>
                <a:spcPct val="100000"/>
              </a:lnSpc>
            </a:pPr>
            <a:r>
              <a:rPr lang="en-US" sz="2000" b="1" dirty="0">
                <a:solidFill>
                  <a:srgbClr val="C00000"/>
                </a:solidFill>
              </a:rPr>
              <a:t>Services</a:t>
            </a:r>
          </a:p>
          <a:p>
            <a:pPr>
              <a:lnSpc>
                <a:spcPct val="100000"/>
              </a:lnSpc>
            </a:pPr>
            <a:r>
              <a:rPr lang="en-US" sz="2000" b="1" dirty="0">
                <a:solidFill>
                  <a:srgbClr val="C00000"/>
                </a:solidFill>
              </a:rPr>
              <a:t>Pricing</a:t>
            </a:r>
          </a:p>
          <a:p>
            <a:pPr>
              <a:lnSpc>
                <a:spcPct val="100000"/>
              </a:lnSpc>
            </a:pPr>
            <a:r>
              <a:rPr lang="en-US" sz="2000" b="1" dirty="0">
                <a:solidFill>
                  <a:srgbClr val="C00000"/>
                </a:solidFill>
              </a:rPr>
              <a:t>Products</a:t>
            </a:r>
          </a:p>
          <a:p>
            <a:pPr>
              <a:lnSpc>
                <a:spcPct val="100000"/>
              </a:lnSpc>
            </a:pPr>
            <a:r>
              <a:rPr lang="en-US" sz="2000" b="1" dirty="0">
                <a:solidFill>
                  <a:srgbClr val="C00000"/>
                </a:solidFill>
              </a:rPr>
              <a:t>About</a:t>
            </a:r>
          </a:p>
          <a:p>
            <a:pPr>
              <a:lnSpc>
                <a:spcPct val="100000"/>
              </a:lnSpc>
            </a:pPr>
            <a:r>
              <a:rPr lang="en-US" sz="2000" b="1" dirty="0">
                <a:solidFill>
                  <a:srgbClr val="C00000"/>
                </a:solidFill>
              </a:rPr>
              <a:t>Client/User - Form</a:t>
            </a:r>
          </a:p>
          <a:p>
            <a:pPr marL="0" indent="0">
              <a:lnSpc>
                <a:spcPct val="100000"/>
              </a:lnSpc>
              <a:buNone/>
            </a:pPr>
            <a:r>
              <a:rPr lang="en-US" sz="2000" dirty="0"/>
              <a:t>And then deployed it on firebase.</a:t>
            </a:r>
          </a:p>
          <a:p>
            <a:pPr marL="0" indent="0">
              <a:lnSpc>
                <a:spcPct val="100000"/>
              </a:lnSpc>
              <a:buNone/>
            </a:pPr>
            <a:endParaRPr lang="en-US" sz="2000" dirty="0"/>
          </a:p>
        </p:txBody>
      </p:sp>
    </p:spTree>
    <p:extLst>
      <p:ext uri="{BB962C8B-B14F-4D97-AF65-F5344CB8AC3E}">
        <p14:creationId xmlns:p14="http://schemas.microsoft.com/office/powerpoint/2010/main" val="1121285149"/>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090507" y="764373"/>
            <a:ext cx="7434070" cy="1474330"/>
          </a:xfrm>
        </p:spPr>
        <p:txBody>
          <a:bodyPr>
            <a:normAutofit/>
          </a:bodyPr>
          <a:lstStyle/>
          <a:p>
            <a:pPr algn="ctr"/>
            <a:r>
              <a:rPr lang="en-US" b="1" dirty="0"/>
              <a:t>PROJECT-II</a:t>
            </a:r>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4090507" y="2628900"/>
            <a:ext cx="7454077" cy="3589785"/>
          </a:xfrm>
        </p:spPr>
        <p:txBody>
          <a:bodyPr>
            <a:normAutofit/>
          </a:bodyPr>
          <a:lstStyle/>
          <a:p>
            <a:pPr marL="0" indent="0">
              <a:lnSpc>
                <a:spcPct val="100000"/>
              </a:lnSpc>
              <a:buNone/>
            </a:pPr>
            <a:r>
              <a:rPr lang="en-US" sz="2000" dirty="0"/>
              <a:t>The project titled </a:t>
            </a:r>
            <a:r>
              <a:rPr lang="en-US" sz="2000" b="1" dirty="0">
                <a:solidFill>
                  <a:srgbClr val="C00000"/>
                </a:solidFill>
              </a:rPr>
              <a:t>‘AAFIYA – MEDICAL DIAGNOSTICS’ </a:t>
            </a:r>
            <a:r>
              <a:rPr lang="en-US" sz="2000" dirty="0"/>
              <a:t>utilizes state of Art Deep Learning and AI Models to diagnose cancer and other deadly diseases. So, to help identify cancers and other disorders at early stages so as to effectively treat them.</a:t>
            </a:r>
          </a:p>
        </p:txBody>
      </p:sp>
    </p:spTree>
    <p:extLst>
      <p:ext uri="{BB962C8B-B14F-4D97-AF65-F5344CB8AC3E}">
        <p14:creationId xmlns:p14="http://schemas.microsoft.com/office/powerpoint/2010/main" val="3261750302"/>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090507" y="764373"/>
            <a:ext cx="7434070" cy="1474330"/>
          </a:xfrm>
        </p:spPr>
        <p:txBody>
          <a:bodyPr>
            <a:normAutofit/>
          </a:bodyPr>
          <a:lstStyle/>
          <a:p>
            <a:pPr algn="ctr"/>
            <a:r>
              <a:rPr lang="en-US" b="1" dirty="0"/>
              <a:t>Technology used</a:t>
            </a:r>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4090507" y="2628900"/>
            <a:ext cx="7454077" cy="3589785"/>
          </a:xfrm>
        </p:spPr>
        <p:txBody>
          <a:bodyPr>
            <a:normAutofit/>
          </a:bodyPr>
          <a:lstStyle/>
          <a:p>
            <a:pPr>
              <a:lnSpc>
                <a:spcPct val="100000"/>
              </a:lnSpc>
            </a:pPr>
            <a:r>
              <a:rPr lang="en-US" sz="2000" dirty="0"/>
              <a:t>React JS </a:t>
            </a:r>
          </a:p>
          <a:p>
            <a:pPr>
              <a:lnSpc>
                <a:spcPct val="100000"/>
              </a:lnSpc>
            </a:pPr>
            <a:r>
              <a:rPr lang="en-US" sz="2000" dirty="0"/>
              <a:t>Firebase</a:t>
            </a:r>
          </a:p>
          <a:p>
            <a:pPr>
              <a:lnSpc>
                <a:spcPct val="100000"/>
              </a:lnSpc>
            </a:pPr>
            <a:r>
              <a:rPr lang="en-US" sz="2000" dirty="0"/>
              <a:t>Routing Libraries (React Router)</a:t>
            </a:r>
          </a:p>
        </p:txBody>
      </p:sp>
    </p:spTree>
    <p:extLst>
      <p:ext uri="{BB962C8B-B14F-4D97-AF65-F5344CB8AC3E}">
        <p14:creationId xmlns:p14="http://schemas.microsoft.com/office/powerpoint/2010/main" val="3092041183"/>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090507" y="-419100"/>
            <a:ext cx="7434070" cy="2609850"/>
          </a:xfrm>
        </p:spPr>
        <p:txBody>
          <a:bodyPr>
            <a:normAutofit/>
          </a:bodyPr>
          <a:lstStyle/>
          <a:p>
            <a:pPr algn="ctr"/>
            <a:r>
              <a:rPr lang="en-US" b="1" dirty="0"/>
              <a:t>PROJECT-II SCREENSHOTS</a:t>
            </a:r>
          </a:p>
        </p:txBody>
      </p:sp>
      <p:pic>
        <p:nvPicPr>
          <p:cNvPr id="5" name="Content Placeholder 4">
            <a:extLst>
              <a:ext uri="{FF2B5EF4-FFF2-40B4-BE49-F238E27FC236}">
                <a16:creationId xmlns:a16="http://schemas.microsoft.com/office/drawing/2014/main" id="{CD5AF1DC-523F-4672-BC50-D7B99043E132}"/>
              </a:ext>
            </a:extLst>
          </p:cNvPr>
          <p:cNvPicPr>
            <a:picLocks noGrp="1" noChangeAspect="1"/>
          </p:cNvPicPr>
          <p:nvPr>
            <p:ph idx="1"/>
          </p:nvPr>
        </p:nvPicPr>
        <p:blipFill>
          <a:blip r:embed="rId3"/>
          <a:stretch>
            <a:fillRect/>
          </a:stretch>
        </p:blipFill>
        <p:spPr>
          <a:xfrm>
            <a:off x="4248149" y="1990725"/>
            <a:ext cx="7191375" cy="4448175"/>
          </a:xfrm>
        </p:spPr>
      </p:pic>
    </p:spTree>
    <p:extLst>
      <p:ext uri="{BB962C8B-B14F-4D97-AF65-F5344CB8AC3E}">
        <p14:creationId xmlns:p14="http://schemas.microsoft.com/office/powerpoint/2010/main" val="2775054968"/>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pic>
        <p:nvPicPr>
          <p:cNvPr id="5" name="Content Placeholder 4">
            <a:extLst>
              <a:ext uri="{FF2B5EF4-FFF2-40B4-BE49-F238E27FC236}">
                <a16:creationId xmlns:a16="http://schemas.microsoft.com/office/drawing/2014/main" id="{587B37BA-1D37-415A-9637-441F89802CF8}"/>
              </a:ext>
            </a:extLst>
          </p:cNvPr>
          <p:cNvPicPr>
            <a:picLocks noGrp="1" noChangeAspect="1"/>
          </p:cNvPicPr>
          <p:nvPr>
            <p:ph idx="1"/>
          </p:nvPr>
        </p:nvPicPr>
        <p:blipFill>
          <a:blip r:embed="rId3"/>
          <a:stretch>
            <a:fillRect/>
          </a:stretch>
        </p:blipFill>
        <p:spPr>
          <a:xfrm>
            <a:off x="4171950" y="1514475"/>
            <a:ext cx="7286625" cy="4210050"/>
          </a:xfrm>
        </p:spPr>
      </p:pic>
    </p:spTree>
    <p:extLst>
      <p:ext uri="{BB962C8B-B14F-4D97-AF65-F5344CB8AC3E}">
        <p14:creationId xmlns:p14="http://schemas.microsoft.com/office/powerpoint/2010/main" val="3912821526"/>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pic>
        <p:nvPicPr>
          <p:cNvPr id="5" name="Content Placeholder 4">
            <a:extLst>
              <a:ext uri="{FF2B5EF4-FFF2-40B4-BE49-F238E27FC236}">
                <a16:creationId xmlns:a16="http://schemas.microsoft.com/office/drawing/2014/main" id="{A609C2C2-8054-494C-9E9B-BAEFD9E189A0}"/>
              </a:ext>
            </a:extLst>
          </p:cNvPr>
          <p:cNvPicPr>
            <a:picLocks noGrp="1" noChangeAspect="1"/>
          </p:cNvPicPr>
          <p:nvPr>
            <p:ph idx="1"/>
          </p:nvPr>
        </p:nvPicPr>
        <p:blipFill>
          <a:blip r:embed="rId3"/>
          <a:stretch>
            <a:fillRect/>
          </a:stretch>
        </p:blipFill>
        <p:spPr>
          <a:xfrm>
            <a:off x="4200525" y="1562101"/>
            <a:ext cx="7191375" cy="4038600"/>
          </a:xfrm>
        </p:spPr>
      </p:pic>
    </p:spTree>
    <p:extLst>
      <p:ext uri="{BB962C8B-B14F-4D97-AF65-F5344CB8AC3E}">
        <p14:creationId xmlns:p14="http://schemas.microsoft.com/office/powerpoint/2010/main" val="397325277"/>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090507" y="-2"/>
            <a:ext cx="7434070" cy="1704977"/>
          </a:xfrm>
        </p:spPr>
        <p:txBody>
          <a:bodyPr>
            <a:normAutofit/>
          </a:bodyPr>
          <a:lstStyle/>
          <a:p>
            <a:pPr algn="ctr"/>
            <a:r>
              <a:rPr lang="en-US" b="1" dirty="0"/>
              <a:t>My contribution</a:t>
            </a:r>
            <a:endParaRPr lang="en-US" dirty="0"/>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4090507" y="1800225"/>
            <a:ext cx="7454077" cy="4705349"/>
          </a:xfrm>
        </p:spPr>
        <p:txBody>
          <a:bodyPr>
            <a:normAutofit/>
          </a:bodyPr>
          <a:lstStyle/>
          <a:p>
            <a:pPr marL="0" indent="0">
              <a:lnSpc>
                <a:spcPct val="100000"/>
              </a:lnSpc>
              <a:buNone/>
            </a:pPr>
            <a:r>
              <a:rPr lang="en-US" sz="2000" dirty="0"/>
              <a:t>Worked on Frontend technologies and UI using React JS, firebase. Designed the Project’s Introduction page/Landing page where there are various categories of diagnosis such as – </a:t>
            </a:r>
          </a:p>
          <a:p>
            <a:pPr>
              <a:lnSpc>
                <a:spcPct val="100000"/>
              </a:lnSpc>
            </a:pPr>
            <a:r>
              <a:rPr lang="en-US" sz="2000" b="1" dirty="0">
                <a:solidFill>
                  <a:srgbClr val="C00000"/>
                </a:solidFill>
              </a:rPr>
              <a:t>Cancer Diagnosis</a:t>
            </a:r>
          </a:p>
          <a:p>
            <a:pPr>
              <a:lnSpc>
                <a:spcPct val="100000"/>
              </a:lnSpc>
            </a:pPr>
            <a:r>
              <a:rPr lang="en-US" sz="2000" b="1" dirty="0">
                <a:solidFill>
                  <a:srgbClr val="C00000"/>
                </a:solidFill>
              </a:rPr>
              <a:t>Handling Pregnancy Issues</a:t>
            </a:r>
          </a:p>
          <a:p>
            <a:pPr>
              <a:lnSpc>
                <a:spcPct val="100000"/>
              </a:lnSpc>
            </a:pPr>
            <a:r>
              <a:rPr lang="en-US" sz="2000" b="1" dirty="0">
                <a:solidFill>
                  <a:srgbClr val="C00000"/>
                </a:solidFill>
              </a:rPr>
              <a:t>Diagnosis using Audio</a:t>
            </a:r>
          </a:p>
          <a:p>
            <a:pPr>
              <a:lnSpc>
                <a:spcPct val="100000"/>
              </a:lnSpc>
            </a:pPr>
            <a:r>
              <a:rPr lang="en-US" sz="2000" b="1" dirty="0">
                <a:solidFill>
                  <a:srgbClr val="C00000"/>
                </a:solidFill>
              </a:rPr>
              <a:t>Radiograph Diagnosis</a:t>
            </a:r>
          </a:p>
          <a:p>
            <a:pPr>
              <a:lnSpc>
                <a:spcPct val="100000"/>
              </a:lnSpc>
            </a:pPr>
            <a:r>
              <a:rPr lang="en-US" sz="2000" b="1" dirty="0">
                <a:solidFill>
                  <a:srgbClr val="C00000"/>
                </a:solidFill>
              </a:rPr>
              <a:t>Brain Diagnosis</a:t>
            </a:r>
          </a:p>
          <a:p>
            <a:pPr>
              <a:lnSpc>
                <a:spcPct val="100000"/>
              </a:lnSpc>
            </a:pPr>
            <a:r>
              <a:rPr lang="en-US" sz="2000" b="1" dirty="0">
                <a:solidFill>
                  <a:srgbClr val="C00000"/>
                </a:solidFill>
              </a:rPr>
              <a:t>Heart Diagnosis</a:t>
            </a:r>
          </a:p>
          <a:p>
            <a:pPr>
              <a:lnSpc>
                <a:spcPct val="100000"/>
              </a:lnSpc>
            </a:pPr>
            <a:endParaRPr lang="en-US" sz="2000" dirty="0"/>
          </a:p>
          <a:p>
            <a:pPr>
              <a:lnSpc>
                <a:spcPct val="100000"/>
              </a:lnSpc>
            </a:pPr>
            <a:endParaRPr lang="en-US" sz="2000" dirty="0"/>
          </a:p>
        </p:txBody>
      </p:sp>
    </p:spTree>
    <p:extLst>
      <p:ext uri="{BB962C8B-B14F-4D97-AF65-F5344CB8AC3E}">
        <p14:creationId xmlns:p14="http://schemas.microsoft.com/office/powerpoint/2010/main" val="3202018891"/>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090507" y="764373"/>
            <a:ext cx="7434070" cy="1474330"/>
          </a:xfrm>
        </p:spPr>
        <p:txBody>
          <a:bodyPr>
            <a:normAutofit/>
          </a:bodyPr>
          <a:lstStyle/>
          <a:p>
            <a:pPr algn="ctr"/>
            <a:r>
              <a:rPr lang="en-US" b="1" dirty="0"/>
              <a:t>PROJECT-III</a:t>
            </a:r>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4090507" y="2628900"/>
            <a:ext cx="7454077" cy="3589785"/>
          </a:xfrm>
        </p:spPr>
        <p:txBody>
          <a:bodyPr>
            <a:normAutofit/>
          </a:bodyPr>
          <a:lstStyle/>
          <a:p>
            <a:pPr marL="0" indent="0">
              <a:lnSpc>
                <a:spcPct val="100000"/>
              </a:lnSpc>
              <a:buNone/>
            </a:pPr>
            <a:r>
              <a:rPr lang="en-US" sz="2000" dirty="0"/>
              <a:t>The project titled </a:t>
            </a:r>
            <a:r>
              <a:rPr lang="en-US" sz="2000" b="1" dirty="0">
                <a:solidFill>
                  <a:srgbClr val="C00000"/>
                </a:solidFill>
              </a:rPr>
              <a:t>‘Chatbot Service’</a:t>
            </a:r>
            <a:r>
              <a:rPr lang="en-US" sz="2000" dirty="0"/>
              <a:t>, that intends to help clients with question and answering over their own dataset, thus increasing the efficiency of the product. The users can also upload various documents such as images, pdf files, etc.</a:t>
            </a:r>
            <a:endParaRPr lang="en-US" sz="2000" b="1" dirty="0"/>
          </a:p>
        </p:txBody>
      </p:sp>
    </p:spTree>
    <p:extLst>
      <p:ext uri="{BB962C8B-B14F-4D97-AF65-F5344CB8AC3E}">
        <p14:creationId xmlns:p14="http://schemas.microsoft.com/office/powerpoint/2010/main" val="3687326349"/>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090507" y="764373"/>
            <a:ext cx="7434070" cy="1474330"/>
          </a:xfrm>
        </p:spPr>
        <p:txBody>
          <a:bodyPr>
            <a:normAutofit/>
          </a:bodyPr>
          <a:lstStyle/>
          <a:p>
            <a:pPr algn="ctr"/>
            <a:r>
              <a:rPr lang="en-US" b="1" dirty="0"/>
              <a:t>Technology used</a:t>
            </a:r>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4090507" y="2628900"/>
            <a:ext cx="7454077" cy="3589785"/>
          </a:xfrm>
        </p:spPr>
        <p:txBody>
          <a:bodyPr>
            <a:normAutofit/>
          </a:bodyPr>
          <a:lstStyle/>
          <a:p>
            <a:pPr>
              <a:lnSpc>
                <a:spcPct val="100000"/>
              </a:lnSpc>
            </a:pPr>
            <a:r>
              <a:rPr lang="en-US" sz="2000" dirty="0"/>
              <a:t>React JS </a:t>
            </a:r>
          </a:p>
          <a:p>
            <a:pPr>
              <a:lnSpc>
                <a:spcPct val="100000"/>
              </a:lnSpc>
            </a:pPr>
            <a:r>
              <a:rPr lang="en-US" sz="2000" dirty="0"/>
              <a:t>Firebase Realtime Database/Authentication</a:t>
            </a:r>
          </a:p>
          <a:p>
            <a:pPr>
              <a:lnSpc>
                <a:spcPct val="100000"/>
              </a:lnSpc>
            </a:pPr>
            <a:r>
              <a:rPr lang="en-US" sz="2000" dirty="0" err="1"/>
              <a:t>Dialogflow</a:t>
            </a:r>
            <a:r>
              <a:rPr lang="en-US" sz="2000" dirty="0"/>
              <a:t> (Natural Language Platform)</a:t>
            </a:r>
          </a:p>
          <a:p>
            <a:pPr>
              <a:lnSpc>
                <a:spcPct val="100000"/>
              </a:lnSpc>
            </a:pPr>
            <a:endParaRPr lang="en-US" sz="2000" dirty="0"/>
          </a:p>
        </p:txBody>
      </p:sp>
    </p:spTree>
    <p:extLst>
      <p:ext uri="{BB962C8B-B14F-4D97-AF65-F5344CB8AC3E}">
        <p14:creationId xmlns:p14="http://schemas.microsoft.com/office/powerpoint/2010/main" val="1663234855"/>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090507" y="180975"/>
            <a:ext cx="7434070" cy="1438275"/>
          </a:xfrm>
        </p:spPr>
        <p:txBody>
          <a:bodyPr>
            <a:normAutofit/>
          </a:bodyPr>
          <a:lstStyle/>
          <a:p>
            <a:pPr algn="ctr"/>
            <a:r>
              <a:rPr lang="en-US" b="1" dirty="0"/>
              <a:t>PROJECT-Iii SCREENSHOTS</a:t>
            </a:r>
          </a:p>
        </p:txBody>
      </p:sp>
      <p:pic>
        <p:nvPicPr>
          <p:cNvPr id="7" name="Content Placeholder 6">
            <a:extLst>
              <a:ext uri="{FF2B5EF4-FFF2-40B4-BE49-F238E27FC236}">
                <a16:creationId xmlns:a16="http://schemas.microsoft.com/office/drawing/2014/main" id="{5ECC6C93-8BD5-4661-B852-DA127FB7D075}"/>
              </a:ext>
            </a:extLst>
          </p:cNvPr>
          <p:cNvPicPr>
            <a:picLocks noGrp="1" noChangeAspect="1"/>
          </p:cNvPicPr>
          <p:nvPr>
            <p:ph idx="1"/>
          </p:nvPr>
        </p:nvPicPr>
        <p:blipFill>
          <a:blip r:embed="rId3"/>
          <a:stretch>
            <a:fillRect/>
          </a:stretch>
        </p:blipFill>
        <p:spPr>
          <a:xfrm>
            <a:off x="4090507" y="1981201"/>
            <a:ext cx="7434070" cy="4352924"/>
          </a:xfrm>
        </p:spPr>
      </p:pic>
    </p:spTree>
    <p:extLst>
      <p:ext uri="{BB962C8B-B14F-4D97-AF65-F5344CB8AC3E}">
        <p14:creationId xmlns:p14="http://schemas.microsoft.com/office/powerpoint/2010/main" val="728989455"/>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090507" y="0"/>
            <a:ext cx="7434070" cy="1533525"/>
          </a:xfrm>
        </p:spPr>
        <p:txBody>
          <a:bodyPr>
            <a:normAutofit/>
          </a:bodyPr>
          <a:lstStyle/>
          <a:p>
            <a:pPr algn="ctr"/>
            <a:r>
              <a:rPr lang="en-US" b="1" dirty="0"/>
              <a:t>Company profile</a:t>
            </a:r>
          </a:p>
        </p:txBody>
      </p:sp>
      <p:sp>
        <p:nvSpPr>
          <p:cNvPr id="6" name="Rectangle 5">
            <a:extLst>
              <a:ext uri="{FF2B5EF4-FFF2-40B4-BE49-F238E27FC236}">
                <a16:creationId xmlns:a16="http://schemas.microsoft.com/office/drawing/2014/main" id="{F548F530-EDF0-48DF-9B14-E68079A457C5}"/>
              </a:ext>
            </a:extLst>
          </p:cNvPr>
          <p:cNvSpPr/>
          <p:nvPr/>
        </p:nvSpPr>
        <p:spPr>
          <a:xfrm>
            <a:off x="3933824" y="2869168"/>
            <a:ext cx="7877176" cy="2308324"/>
          </a:xfrm>
          <a:prstGeom prst="rect">
            <a:avLst/>
          </a:prstGeom>
        </p:spPr>
        <p:txBody>
          <a:bodyPr wrap="square">
            <a:spAutoFit/>
          </a:bodyPr>
          <a:lstStyle/>
          <a:p>
            <a:pPr>
              <a:lnSpc>
                <a:spcPct val="100000"/>
              </a:lnSpc>
            </a:pPr>
            <a:r>
              <a:rPr lang="en-US" b="1" dirty="0"/>
              <a:t>        </a:t>
            </a:r>
            <a:endParaRPr lang="en-US" dirty="0"/>
          </a:p>
          <a:p>
            <a:pPr marL="285750" indent="-285750">
              <a:lnSpc>
                <a:spcPct val="100000"/>
              </a:lnSpc>
              <a:buFont typeface="Arial" panose="020B0604020202020204" pitchFamily="34" charset="0"/>
              <a:buChar char="•"/>
            </a:pPr>
            <a:endParaRPr lang="en-US" dirty="0"/>
          </a:p>
          <a:p>
            <a:pPr>
              <a:lnSpc>
                <a:spcPct val="100000"/>
              </a:lnSpc>
            </a:pPr>
            <a:endParaRPr lang="en-US" dirty="0"/>
          </a:p>
          <a:p>
            <a:pPr>
              <a:lnSpc>
                <a:spcPct val="100000"/>
              </a:lnSpc>
            </a:pPr>
            <a:endParaRPr lang="en-US" dirty="0"/>
          </a:p>
          <a:p>
            <a:pPr>
              <a:lnSpc>
                <a:spcPct val="100000"/>
              </a:lnSpc>
            </a:pPr>
            <a:endParaRPr lang="en-US" dirty="0"/>
          </a:p>
          <a:p>
            <a:pPr>
              <a:lnSpc>
                <a:spcPct val="100000"/>
              </a:lnSpc>
            </a:pPr>
            <a:endParaRPr lang="en-US" dirty="0"/>
          </a:p>
          <a:p>
            <a:pPr>
              <a:lnSpc>
                <a:spcPct val="100000"/>
              </a:lnSpc>
            </a:pPr>
            <a:endParaRPr lang="en-US" dirty="0"/>
          </a:p>
          <a:p>
            <a:pPr>
              <a:lnSpc>
                <a:spcPct val="100000"/>
              </a:lnSpc>
            </a:pPr>
            <a:endParaRPr lang="en-US" dirty="0"/>
          </a:p>
        </p:txBody>
      </p:sp>
      <p:sp>
        <p:nvSpPr>
          <p:cNvPr id="11" name="Rectangle 10">
            <a:extLst>
              <a:ext uri="{FF2B5EF4-FFF2-40B4-BE49-F238E27FC236}">
                <a16:creationId xmlns:a16="http://schemas.microsoft.com/office/drawing/2014/main" id="{87BDDCB9-9717-4C9A-A380-84FC642BA337}"/>
              </a:ext>
            </a:extLst>
          </p:cNvPr>
          <p:cNvSpPr/>
          <p:nvPr/>
        </p:nvSpPr>
        <p:spPr>
          <a:xfrm>
            <a:off x="3932137" y="1766411"/>
            <a:ext cx="7726463" cy="4401205"/>
          </a:xfrm>
          <a:prstGeom prst="rect">
            <a:avLst/>
          </a:prstGeom>
        </p:spPr>
        <p:txBody>
          <a:bodyPr wrap="square">
            <a:spAutoFit/>
          </a:bodyPr>
          <a:lstStyle/>
          <a:p>
            <a:pPr marL="285750" indent="-285750">
              <a:lnSpc>
                <a:spcPct val="100000"/>
              </a:lnSpc>
              <a:buFont typeface="Arial" panose="020B0604020202020204" pitchFamily="34" charset="0"/>
              <a:buChar char="•"/>
            </a:pPr>
            <a:r>
              <a:rPr lang="en-US" sz="2000" b="1" dirty="0"/>
              <a:t>           ELENDIL</a:t>
            </a:r>
            <a:r>
              <a:rPr lang="en-US" sz="2000" dirty="0"/>
              <a:t> is a service-based startup.</a:t>
            </a:r>
          </a:p>
          <a:p>
            <a:pPr>
              <a:lnSpc>
                <a:spcPct val="100000"/>
              </a:lnSpc>
            </a:pPr>
            <a:endParaRPr lang="en-US" sz="2000" dirty="0"/>
          </a:p>
          <a:p>
            <a:pPr marL="285750" indent="-285750">
              <a:lnSpc>
                <a:spcPct val="100000"/>
              </a:lnSpc>
              <a:buFont typeface="Arial" panose="020B0604020202020204" pitchFamily="34" charset="0"/>
              <a:buChar char="•"/>
            </a:pPr>
            <a:r>
              <a:rPr lang="en-US" sz="2000" dirty="0"/>
              <a:t>The company provides various AI services that range from AI Model Development designed for superior performance in image, text, to transforming Android devices into intelligent companions by bringing unparalleled intelligence of Android AI applications.</a:t>
            </a:r>
          </a:p>
          <a:p>
            <a:pPr>
              <a:lnSpc>
                <a:spcPct val="100000"/>
              </a:lnSpc>
            </a:pPr>
            <a:endParaRPr lang="en-US" sz="2000" dirty="0"/>
          </a:p>
          <a:p>
            <a:pPr marL="285750" indent="-285750">
              <a:lnSpc>
                <a:spcPct val="100000"/>
              </a:lnSpc>
              <a:buFont typeface="Arial" panose="020B0604020202020204" pitchFamily="34" charset="0"/>
              <a:buChar char="•"/>
            </a:pPr>
            <a:r>
              <a:rPr lang="en-US" sz="2000" dirty="0"/>
              <a:t>The company specializes in creating high-end AI driven chatbots on your own data, and websites and mobile apps too.</a:t>
            </a:r>
          </a:p>
          <a:p>
            <a:pPr>
              <a:lnSpc>
                <a:spcPct val="100000"/>
              </a:lnSpc>
            </a:pPr>
            <a:endParaRPr lang="en-US" sz="2000" dirty="0"/>
          </a:p>
          <a:p>
            <a:pPr marL="285750" indent="-285750">
              <a:lnSpc>
                <a:spcPct val="100000"/>
              </a:lnSpc>
              <a:buFont typeface="Arial" panose="020B0604020202020204" pitchFamily="34" charset="0"/>
              <a:buChar char="•"/>
            </a:pPr>
            <a:r>
              <a:rPr lang="en-US" sz="2000" dirty="0"/>
              <a:t>Also, Data Analytics, from creating useful interactive dashboards to analyzing large documents.</a:t>
            </a:r>
          </a:p>
        </p:txBody>
      </p:sp>
      <p:pic>
        <p:nvPicPr>
          <p:cNvPr id="14" name="Picture 13">
            <a:extLst>
              <a:ext uri="{FF2B5EF4-FFF2-40B4-BE49-F238E27FC236}">
                <a16:creationId xmlns:a16="http://schemas.microsoft.com/office/drawing/2014/main" id="{4E5FC41C-92A2-4886-9A57-B6B2E9A3CE34}"/>
              </a:ext>
            </a:extLst>
          </p:cNvPr>
          <p:cNvPicPr>
            <a:picLocks noChangeAspect="1"/>
          </p:cNvPicPr>
          <p:nvPr/>
        </p:nvPicPr>
        <p:blipFill>
          <a:blip r:embed="rId3"/>
          <a:stretch>
            <a:fillRect/>
          </a:stretch>
        </p:blipFill>
        <p:spPr>
          <a:xfrm>
            <a:off x="4326561" y="1680508"/>
            <a:ext cx="733425" cy="647700"/>
          </a:xfrm>
          <a:prstGeom prst="rect">
            <a:avLst/>
          </a:prstGeom>
        </p:spPr>
      </p:pic>
    </p:spTree>
    <p:extLst>
      <p:ext uri="{BB962C8B-B14F-4D97-AF65-F5344CB8AC3E}">
        <p14:creationId xmlns:p14="http://schemas.microsoft.com/office/powerpoint/2010/main" val="2194233190"/>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pic>
        <p:nvPicPr>
          <p:cNvPr id="6" name="Content Placeholder 5">
            <a:extLst>
              <a:ext uri="{FF2B5EF4-FFF2-40B4-BE49-F238E27FC236}">
                <a16:creationId xmlns:a16="http://schemas.microsoft.com/office/drawing/2014/main" id="{AA469384-11AF-4277-A0D8-24AB392BB691}"/>
              </a:ext>
            </a:extLst>
          </p:cNvPr>
          <p:cNvPicPr>
            <a:picLocks noGrp="1" noChangeAspect="1"/>
          </p:cNvPicPr>
          <p:nvPr>
            <p:ph idx="1"/>
          </p:nvPr>
        </p:nvPicPr>
        <p:blipFill>
          <a:blip r:embed="rId3"/>
          <a:stretch>
            <a:fillRect/>
          </a:stretch>
        </p:blipFill>
        <p:spPr>
          <a:xfrm>
            <a:off x="3943350" y="409574"/>
            <a:ext cx="7753350" cy="6067425"/>
          </a:xfrm>
        </p:spPr>
      </p:pic>
    </p:spTree>
    <p:extLst>
      <p:ext uri="{BB962C8B-B14F-4D97-AF65-F5344CB8AC3E}">
        <p14:creationId xmlns:p14="http://schemas.microsoft.com/office/powerpoint/2010/main" val="748859580"/>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pic>
        <p:nvPicPr>
          <p:cNvPr id="5" name="Content Placeholder 4">
            <a:extLst>
              <a:ext uri="{FF2B5EF4-FFF2-40B4-BE49-F238E27FC236}">
                <a16:creationId xmlns:a16="http://schemas.microsoft.com/office/drawing/2014/main" id="{59136522-0101-4BD2-8FF6-05EC669AA92F}"/>
              </a:ext>
            </a:extLst>
          </p:cNvPr>
          <p:cNvPicPr>
            <a:picLocks noGrp="1" noChangeAspect="1"/>
          </p:cNvPicPr>
          <p:nvPr>
            <p:ph idx="1"/>
          </p:nvPr>
        </p:nvPicPr>
        <p:blipFill>
          <a:blip r:embed="rId3"/>
          <a:stretch>
            <a:fillRect/>
          </a:stretch>
        </p:blipFill>
        <p:spPr>
          <a:xfrm>
            <a:off x="3657600" y="323850"/>
            <a:ext cx="8315325" cy="6153149"/>
          </a:xfrm>
        </p:spPr>
      </p:pic>
    </p:spTree>
    <p:extLst>
      <p:ext uri="{BB962C8B-B14F-4D97-AF65-F5344CB8AC3E}">
        <p14:creationId xmlns:p14="http://schemas.microsoft.com/office/powerpoint/2010/main" val="3191659895"/>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pic>
        <p:nvPicPr>
          <p:cNvPr id="5" name="Content Placeholder 4">
            <a:extLst>
              <a:ext uri="{FF2B5EF4-FFF2-40B4-BE49-F238E27FC236}">
                <a16:creationId xmlns:a16="http://schemas.microsoft.com/office/drawing/2014/main" id="{6732C98D-78EC-46DA-A768-F59C1DA4DE96}"/>
              </a:ext>
            </a:extLst>
          </p:cNvPr>
          <p:cNvPicPr>
            <a:picLocks noGrp="1" noChangeAspect="1"/>
          </p:cNvPicPr>
          <p:nvPr>
            <p:ph idx="1"/>
          </p:nvPr>
        </p:nvPicPr>
        <p:blipFill>
          <a:blip r:embed="rId3"/>
          <a:stretch>
            <a:fillRect/>
          </a:stretch>
        </p:blipFill>
        <p:spPr>
          <a:xfrm>
            <a:off x="3771900" y="1162050"/>
            <a:ext cx="8077199" cy="4914900"/>
          </a:xfrm>
        </p:spPr>
      </p:pic>
    </p:spTree>
    <p:extLst>
      <p:ext uri="{BB962C8B-B14F-4D97-AF65-F5344CB8AC3E}">
        <p14:creationId xmlns:p14="http://schemas.microsoft.com/office/powerpoint/2010/main" val="1882383185"/>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pic>
        <p:nvPicPr>
          <p:cNvPr id="6" name="Content Placeholder 5">
            <a:extLst>
              <a:ext uri="{FF2B5EF4-FFF2-40B4-BE49-F238E27FC236}">
                <a16:creationId xmlns:a16="http://schemas.microsoft.com/office/drawing/2014/main" id="{A226F685-82F6-46C3-A7B9-4724D06D3952}"/>
              </a:ext>
            </a:extLst>
          </p:cNvPr>
          <p:cNvPicPr>
            <a:picLocks noGrp="1" noChangeAspect="1"/>
          </p:cNvPicPr>
          <p:nvPr>
            <p:ph idx="1"/>
          </p:nvPr>
        </p:nvPicPr>
        <p:blipFill>
          <a:blip r:embed="rId3"/>
          <a:stretch>
            <a:fillRect/>
          </a:stretch>
        </p:blipFill>
        <p:spPr>
          <a:xfrm>
            <a:off x="3857625" y="1200150"/>
            <a:ext cx="7896226" cy="4457700"/>
          </a:xfrm>
        </p:spPr>
      </p:pic>
    </p:spTree>
    <p:extLst>
      <p:ext uri="{BB962C8B-B14F-4D97-AF65-F5344CB8AC3E}">
        <p14:creationId xmlns:p14="http://schemas.microsoft.com/office/powerpoint/2010/main" val="3813447755"/>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pic>
        <p:nvPicPr>
          <p:cNvPr id="6" name="Content Placeholder 5">
            <a:extLst>
              <a:ext uri="{FF2B5EF4-FFF2-40B4-BE49-F238E27FC236}">
                <a16:creationId xmlns:a16="http://schemas.microsoft.com/office/drawing/2014/main" id="{AC71EF21-280E-4E94-A0E7-2E576E265843}"/>
              </a:ext>
            </a:extLst>
          </p:cNvPr>
          <p:cNvPicPr>
            <a:picLocks noGrp="1" noChangeAspect="1"/>
          </p:cNvPicPr>
          <p:nvPr>
            <p:ph idx="1"/>
          </p:nvPr>
        </p:nvPicPr>
        <p:blipFill>
          <a:blip r:embed="rId3"/>
          <a:stretch>
            <a:fillRect/>
          </a:stretch>
        </p:blipFill>
        <p:spPr>
          <a:xfrm>
            <a:off x="5019676" y="828675"/>
            <a:ext cx="5715000" cy="5095875"/>
          </a:xfrm>
        </p:spPr>
      </p:pic>
    </p:spTree>
    <p:extLst>
      <p:ext uri="{BB962C8B-B14F-4D97-AF65-F5344CB8AC3E}">
        <p14:creationId xmlns:p14="http://schemas.microsoft.com/office/powerpoint/2010/main" val="4279842957"/>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090507" y="-2"/>
            <a:ext cx="7434070" cy="1704977"/>
          </a:xfrm>
        </p:spPr>
        <p:txBody>
          <a:bodyPr>
            <a:normAutofit/>
          </a:bodyPr>
          <a:lstStyle/>
          <a:p>
            <a:pPr algn="ctr"/>
            <a:r>
              <a:rPr lang="en-US" b="1" dirty="0"/>
              <a:t>My contribution</a:t>
            </a:r>
            <a:endParaRPr lang="en-US" dirty="0"/>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4090507" y="1800225"/>
            <a:ext cx="7454077" cy="4705349"/>
          </a:xfrm>
        </p:spPr>
        <p:txBody>
          <a:bodyPr>
            <a:normAutofit/>
          </a:bodyPr>
          <a:lstStyle/>
          <a:p>
            <a:pPr>
              <a:lnSpc>
                <a:spcPct val="100000"/>
              </a:lnSpc>
            </a:pPr>
            <a:r>
              <a:rPr lang="en-US" sz="2000" dirty="0"/>
              <a:t>Worked on Frontend technologies and UI using React JS to design a creative Introduction/Landing page for Chatbot Service.</a:t>
            </a:r>
          </a:p>
          <a:p>
            <a:pPr>
              <a:lnSpc>
                <a:spcPct val="100000"/>
              </a:lnSpc>
            </a:pPr>
            <a:r>
              <a:rPr lang="en-US" sz="2000" dirty="0"/>
              <a:t>Designed a document upload to upload pdf, docx, images which is stored as a history.</a:t>
            </a:r>
          </a:p>
          <a:p>
            <a:pPr>
              <a:lnSpc>
                <a:spcPct val="100000"/>
              </a:lnSpc>
            </a:pPr>
            <a:r>
              <a:rPr lang="en-US" sz="2000" dirty="0"/>
              <a:t>Designed a Chatbot-chat window where a user is able to send message and get a bot-response.</a:t>
            </a:r>
          </a:p>
          <a:p>
            <a:pPr>
              <a:lnSpc>
                <a:spcPct val="100000"/>
              </a:lnSpc>
            </a:pPr>
            <a:r>
              <a:rPr lang="en-US" sz="2000" dirty="0"/>
              <a:t>Used </a:t>
            </a:r>
            <a:r>
              <a:rPr lang="en-US" sz="2000" b="1" dirty="0">
                <a:solidFill>
                  <a:srgbClr val="C00000"/>
                </a:solidFill>
              </a:rPr>
              <a:t>‘</a:t>
            </a:r>
            <a:r>
              <a:rPr lang="en-US" sz="2000" b="1" dirty="0" err="1">
                <a:solidFill>
                  <a:srgbClr val="C00000"/>
                </a:solidFill>
              </a:rPr>
              <a:t>Dialogflow</a:t>
            </a:r>
            <a:r>
              <a:rPr lang="en-US" sz="2000" b="1" dirty="0">
                <a:solidFill>
                  <a:srgbClr val="C00000"/>
                </a:solidFill>
              </a:rPr>
              <a:t>’</a:t>
            </a:r>
            <a:r>
              <a:rPr lang="en-US" sz="2000" dirty="0"/>
              <a:t>, a Natural Language Platform</a:t>
            </a:r>
            <a:r>
              <a:rPr lang="en-US" sz="2000" b="1" dirty="0">
                <a:solidFill>
                  <a:srgbClr val="C00000"/>
                </a:solidFill>
              </a:rPr>
              <a:t> </a:t>
            </a:r>
            <a:r>
              <a:rPr lang="en-US" sz="2000" dirty="0"/>
              <a:t>to train the user and bot-response (text responses).</a:t>
            </a:r>
          </a:p>
          <a:p>
            <a:pPr>
              <a:lnSpc>
                <a:spcPct val="100000"/>
              </a:lnSpc>
            </a:pPr>
            <a:r>
              <a:rPr lang="en-US" sz="2000" dirty="0"/>
              <a:t>Firebase</a:t>
            </a:r>
            <a:r>
              <a:rPr lang="en-US" sz="2000" b="1" dirty="0">
                <a:solidFill>
                  <a:srgbClr val="C00000"/>
                </a:solidFill>
              </a:rPr>
              <a:t> Authentication </a:t>
            </a:r>
            <a:r>
              <a:rPr lang="en-US" sz="2000" dirty="0"/>
              <a:t>- Designed a Login-Form where once a user is authenticated, Firebase Authentication automatically manages user sessions and provides a unique user ID for each authenticated user.</a:t>
            </a:r>
          </a:p>
          <a:p>
            <a:pPr>
              <a:lnSpc>
                <a:spcPct val="100000"/>
              </a:lnSpc>
            </a:pPr>
            <a:endParaRPr lang="en-US" sz="2000" dirty="0"/>
          </a:p>
          <a:p>
            <a:pPr>
              <a:lnSpc>
                <a:spcPct val="100000"/>
              </a:lnSpc>
            </a:pPr>
            <a:endParaRPr lang="en-US" sz="2000" dirty="0"/>
          </a:p>
        </p:txBody>
      </p:sp>
    </p:spTree>
    <p:extLst>
      <p:ext uri="{BB962C8B-B14F-4D97-AF65-F5344CB8AC3E}">
        <p14:creationId xmlns:p14="http://schemas.microsoft.com/office/powerpoint/2010/main" val="2959175138"/>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090507" y="764373"/>
            <a:ext cx="7434070" cy="1474330"/>
          </a:xfrm>
        </p:spPr>
        <p:txBody>
          <a:bodyPr>
            <a:normAutofit/>
          </a:bodyPr>
          <a:lstStyle/>
          <a:p>
            <a:pPr algn="ctr"/>
            <a:r>
              <a:rPr lang="en-US" b="1" dirty="0"/>
              <a:t>New technologies learnt- </a:t>
            </a:r>
            <a:r>
              <a:rPr lang="en-US" b="1" dirty="0" err="1">
                <a:solidFill>
                  <a:srgbClr val="C00000"/>
                </a:solidFill>
              </a:rPr>
              <a:t>dialogflow</a:t>
            </a:r>
            <a:endParaRPr lang="en-US" b="1" dirty="0">
              <a:solidFill>
                <a:srgbClr val="C00000"/>
              </a:solidFill>
            </a:endParaRPr>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4090507" y="2628900"/>
            <a:ext cx="7454077" cy="3589785"/>
          </a:xfrm>
        </p:spPr>
        <p:txBody>
          <a:bodyPr>
            <a:normAutofit/>
          </a:bodyPr>
          <a:lstStyle/>
          <a:p>
            <a:pPr>
              <a:lnSpc>
                <a:spcPct val="100000"/>
              </a:lnSpc>
            </a:pPr>
            <a:r>
              <a:rPr lang="en-US" sz="2000" dirty="0"/>
              <a:t>Google Cloud’s </a:t>
            </a:r>
            <a:r>
              <a:rPr lang="en-US" sz="2000" b="1" dirty="0">
                <a:solidFill>
                  <a:srgbClr val="C00000"/>
                </a:solidFill>
              </a:rPr>
              <a:t>‘</a:t>
            </a:r>
            <a:r>
              <a:rPr lang="en-US" sz="2000" b="1" dirty="0" err="1">
                <a:solidFill>
                  <a:srgbClr val="C00000"/>
                </a:solidFill>
              </a:rPr>
              <a:t>Dialogflow</a:t>
            </a:r>
            <a:r>
              <a:rPr lang="en-US" sz="2000" b="1" dirty="0">
                <a:solidFill>
                  <a:srgbClr val="C00000"/>
                </a:solidFill>
              </a:rPr>
              <a:t>’ </a:t>
            </a:r>
            <a:r>
              <a:rPr lang="en-US" sz="2000" dirty="0"/>
              <a:t>is a natural language understanding platform developed by Google that enables developers to design and build conversational interfaces, such as chatbots and virtual agents.</a:t>
            </a:r>
          </a:p>
          <a:p>
            <a:pPr>
              <a:lnSpc>
                <a:spcPct val="100000"/>
              </a:lnSpc>
            </a:pPr>
            <a:endParaRPr lang="en-US" sz="2000" dirty="0"/>
          </a:p>
          <a:p>
            <a:pPr>
              <a:lnSpc>
                <a:spcPct val="100000"/>
              </a:lnSpc>
            </a:pPr>
            <a:r>
              <a:rPr lang="en-US" sz="2000" dirty="0"/>
              <a:t>It allows developers to create conversational interfaces that can understand natural language input from users and provide appropriate responses.</a:t>
            </a:r>
          </a:p>
          <a:p>
            <a:pPr>
              <a:lnSpc>
                <a:spcPct val="100000"/>
              </a:lnSpc>
            </a:pPr>
            <a:endParaRPr lang="en-US" sz="2000" dirty="0"/>
          </a:p>
        </p:txBody>
      </p:sp>
    </p:spTree>
    <p:extLst>
      <p:ext uri="{BB962C8B-B14F-4D97-AF65-F5344CB8AC3E}">
        <p14:creationId xmlns:p14="http://schemas.microsoft.com/office/powerpoint/2010/main" val="4165373434"/>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4090507" y="838200"/>
            <a:ext cx="7454077" cy="5380485"/>
          </a:xfrm>
        </p:spPr>
        <p:txBody>
          <a:bodyPr>
            <a:normAutofit/>
          </a:bodyPr>
          <a:lstStyle/>
          <a:p>
            <a:pPr>
              <a:lnSpc>
                <a:spcPct val="100000"/>
              </a:lnSpc>
            </a:pPr>
            <a:r>
              <a:rPr lang="en-US" sz="4000" b="1" dirty="0">
                <a:solidFill>
                  <a:srgbClr val="C00000"/>
                </a:solidFill>
              </a:rPr>
              <a:t>Agents: </a:t>
            </a:r>
          </a:p>
          <a:p>
            <a:pPr marL="0" indent="0">
              <a:lnSpc>
                <a:spcPct val="100000"/>
              </a:lnSpc>
              <a:buNone/>
            </a:pPr>
            <a:endParaRPr lang="en-US" sz="4000" b="1" dirty="0">
              <a:solidFill>
                <a:srgbClr val="C00000"/>
              </a:solidFill>
            </a:endParaRPr>
          </a:p>
          <a:p>
            <a:pPr marL="0" indent="0">
              <a:lnSpc>
                <a:spcPct val="100000"/>
              </a:lnSpc>
              <a:buNone/>
            </a:pPr>
            <a:r>
              <a:rPr lang="en-US" sz="2000" dirty="0"/>
              <a:t>An </a:t>
            </a:r>
            <a:r>
              <a:rPr lang="en-US" sz="2000" b="1" dirty="0">
                <a:solidFill>
                  <a:srgbClr val="C00000"/>
                </a:solidFill>
              </a:rPr>
              <a:t>agent</a:t>
            </a:r>
            <a:r>
              <a:rPr lang="en-US" sz="2000" dirty="0"/>
              <a:t> in </a:t>
            </a:r>
            <a:r>
              <a:rPr lang="en-US" sz="2000" dirty="0" err="1"/>
              <a:t>Dialogflow</a:t>
            </a:r>
            <a:r>
              <a:rPr lang="en-US" sz="2000" dirty="0"/>
              <a:t> represents a virtual agent or conversational interface that can understand and respond to user queries.</a:t>
            </a:r>
          </a:p>
          <a:p>
            <a:pPr marL="0" indent="0">
              <a:lnSpc>
                <a:spcPct val="100000"/>
              </a:lnSpc>
              <a:buNone/>
            </a:pPr>
            <a:r>
              <a:rPr lang="en-US" sz="2000" dirty="0"/>
              <a:t>Agents are designed to interpret user input (text or voice) and provide appropriate responses based on predefined knowledge and logic.</a:t>
            </a:r>
          </a:p>
          <a:p>
            <a:pPr marL="0" indent="0">
              <a:lnSpc>
                <a:spcPct val="100000"/>
              </a:lnSpc>
              <a:buNone/>
            </a:pPr>
            <a:r>
              <a:rPr lang="en-US" sz="2000" dirty="0"/>
              <a:t>Each agent consists of various components, including intents, entities, contexts, and fulfillment, which collectively enable it to understand and respond to user queries effectively.</a:t>
            </a:r>
          </a:p>
          <a:p>
            <a:pPr marL="0" indent="0">
              <a:lnSpc>
                <a:spcPct val="100000"/>
              </a:lnSpc>
              <a:buNone/>
            </a:pPr>
            <a:endParaRPr lang="en-US" sz="2000" dirty="0"/>
          </a:p>
          <a:p>
            <a:pPr marL="0" indent="0">
              <a:lnSpc>
                <a:spcPct val="100000"/>
              </a:lnSpc>
              <a:buNone/>
            </a:pPr>
            <a:endParaRPr lang="en-US" sz="2000" dirty="0"/>
          </a:p>
          <a:p>
            <a:pPr>
              <a:lnSpc>
                <a:spcPct val="100000"/>
              </a:lnSpc>
            </a:pPr>
            <a:endParaRPr lang="en-US" sz="2000" b="1" dirty="0">
              <a:solidFill>
                <a:srgbClr val="C00000"/>
              </a:solidFill>
            </a:endParaRPr>
          </a:p>
        </p:txBody>
      </p:sp>
    </p:spTree>
    <p:extLst>
      <p:ext uri="{BB962C8B-B14F-4D97-AF65-F5344CB8AC3E}">
        <p14:creationId xmlns:p14="http://schemas.microsoft.com/office/powerpoint/2010/main" val="1971279246"/>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4090507" y="838200"/>
            <a:ext cx="7454077" cy="5380485"/>
          </a:xfrm>
        </p:spPr>
        <p:txBody>
          <a:bodyPr>
            <a:normAutofit/>
          </a:bodyPr>
          <a:lstStyle/>
          <a:p>
            <a:pPr>
              <a:lnSpc>
                <a:spcPct val="100000"/>
              </a:lnSpc>
            </a:pPr>
            <a:r>
              <a:rPr lang="en-US" sz="4000" b="1" dirty="0">
                <a:solidFill>
                  <a:srgbClr val="C00000"/>
                </a:solidFill>
              </a:rPr>
              <a:t>Intents:</a:t>
            </a:r>
          </a:p>
          <a:p>
            <a:pPr marL="0" indent="0">
              <a:lnSpc>
                <a:spcPct val="100000"/>
              </a:lnSpc>
              <a:buNone/>
            </a:pPr>
            <a:endParaRPr lang="en-US" sz="4000" b="1" dirty="0">
              <a:solidFill>
                <a:srgbClr val="C00000"/>
              </a:solidFill>
            </a:endParaRPr>
          </a:p>
          <a:p>
            <a:pPr marL="0" indent="0">
              <a:lnSpc>
                <a:spcPct val="100000"/>
              </a:lnSpc>
              <a:buNone/>
            </a:pPr>
            <a:r>
              <a:rPr lang="en-US" sz="2000" b="1" dirty="0">
                <a:solidFill>
                  <a:srgbClr val="C00000"/>
                </a:solidFill>
              </a:rPr>
              <a:t>Intents</a:t>
            </a:r>
            <a:r>
              <a:rPr lang="en-US" sz="2000" dirty="0"/>
              <a:t> define the purpose or goal of a user's input in a conversation. They represent what the user wants to achieve or inquire about.</a:t>
            </a:r>
          </a:p>
          <a:p>
            <a:pPr marL="0" indent="0">
              <a:lnSpc>
                <a:spcPct val="100000"/>
              </a:lnSpc>
              <a:buNone/>
            </a:pPr>
            <a:r>
              <a:rPr lang="en-US" sz="2000" dirty="0"/>
              <a:t>Intents also specify the actions or responses that the agent should take when a user's input matches the intent.</a:t>
            </a:r>
          </a:p>
          <a:p>
            <a:pPr marL="0" indent="0">
              <a:lnSpc>
                <a:spcPct val="100000"/>
              </a:lnSpc>
              <a:buNone/>
            </a:pPr>
            <a:r>
              <a:rPr lang="en-US" sz="2000" dirty="0"/>
              <a:t>By defining and configuring intents within agents, developers can create robust conversational experiences that effectively understand and respond to user queries.</a:t>
            </a:r>
          </a:p>
          <a:p>
            <a:pPr marL="0" indent="0">
              <a:lnSpc>
                <a:spcPct val="100000"/>
              </a:lnSpc>
              <a:buNone/>
            </a:pPr>
            <a:endParaRPr lang="en-US" sz="2000" dirty="0"/>
          </a:p>
          <a:p>
            <a:pPr>
              <a:lnSpc>
                <a:spcPct val="100000"/>
              </a:lnSpc>
            </a:pPr>
            <a:endParaRPr lang="en-US" sz="2000" b="1" dirty="0">
              <a:solidFill>
                <a:srgbClr val="C00000"/>
              </a:solidFill>
            </a:endParaRPr>
          </a:p>
        </p:txBody>
      </p:sp>
    </p:spTree>
    <p:extLst>
      <p:ext uri="{BB962C8B-B14F-4D97-AF65-F5344CB8AC3E}">
        <p14:creationId xmlns:p14="http://schemas.microsoft.com/office/powerpoint/2010/main" val="1446099873"/>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4090507" y="257175"/>
            <a:ext cx="7454077" cy="5961511"/>
          </a:xfrm>
        </p:spPr>
        <p:txBody>
          <a:bodyPr>
            <a:normAutofit/>
          </a:bodyPr>
          <a:lstStyle/>
          <a:p>
            <a:pPr>
              <a:lnSpc>
                <a:spcPct val="100000"/>
              </a:lnSpc>
            </a:pPr>
            <a:r>
              <a:rPr lang="en-US" sz="2000" b="1" dirty="0"/>
              <a:t>EXAMPLES:</a:t>
            </a:r>
          </a:p>
          <a:p>
            <a:pPr marL="0" indent="0">
              <a:lnSpc>
                <a:spcPct val="100000"/>
              </a:lnSpc>
              <a:buNone/>
            </a:pPr>
            <a:endParaRPr lang="en-US" sz="2000" b="1" dirty="0"/>
          </a:p>
          <a:p>
            <a:pPr marL="0" indent="0">
              <a:lnSpc>
                <a:spcPct val="100000"/>
              </a:lnSpc>
              <a:buNone/>
            </a:pPr>
            <a:r>
              <a:rPr lang="en-US" sz="2000" dirty="0"/>
              <a:t>The </a:t>
            </a:r>
            <a:r>
              <a:rPr lang="en-US" sz="2000" b="1" dirty="0">
                <a:solidFill>
                  <a:srgbClr val="C00000"/>
                </a:solidFill>
              </a:rPr>
              <a:t>Default Welcome Intent </a:t>
            </a:r>
            <a:r>
              <a:rPr lang="en-US" sz="2000" dirty="0"/>
              <a:t>is triggered when a user starts a conversation with your agent. It's typically the first interaction users have with your agent. This intent is used to greet users.</a:t>
            </a:r>
          </a:p>
          <a:p>
            <a:pPr marL="0" indent="0">
              <a:buNone/>
            </a:pPr>
            <a:endParaRPr lang="en-US" sz="2000" dirty="0"/>
          </a:p>
          <a:p>
            <a:pPr marL="0" indent="0">
              <a:buNone/>
            </a:pPr>
            <a:endParaRPr lang="en-US" sz="2000" dirty="0"/>
          </a:p>
        </p:txBody>
      </p:sp>
      <p:pic>
        <p:nvPicPr>
          <p:cNvPr id="4" name="Picture 3">
            <a:extLst>
              <a:ext uri="{FF2B5EF4-FFF2-40B4-BE49-F238E27FC236}">
                <a16:creationId xmlns:a16="http://schemas.microsoft.com/office/drawing/2014/main" id="{02FAE9CD-200D-4B8E-9890-D33777D542D7}"/>
              </a:ext>
            </a:extLst>
          </p:cNvPr>
          <p:cNvPicPr>
            <a:picLocks noChangeAspect="1"/>
          </p:cNvPicPr>
          <p:nvPr/>
        </p:nvPicPr>
        <p:blipFill>
          <a:blip r:embed="rId3"/>
          <a:stretch>
            <a:fillRect/>
          </a:stretch>
        </p:blipFill>
        <p:spPr>
          <a:xfrm>
            <a:off x="4238625" y="2686050"/>
            <a:ext cx="7305959" cy="3789811"/>
          </a:xfrm>
          <a:prstGeom prst="rect">
            <a:avLst/>
          </a:prstGeom>
        </p:spPr>
      </p:pic>
    </p:spTree>
    <p:extLst>
      <p:ext uri="{BB962C8B-B14F-4D97-AF65-F5344CB8AC3E}">
        <p14:creationId xmlns:p14="http://schemas.microsoft.com/office/powerpoint/2010/main" val="1330892229"/>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090507" y="764373"/>
            <a:ext cx="7434070" cy="1474330"/>
          </a:xfrm>
        </p:spPr>
        <p:txBody>
          <a:bodyPr>
            <a:normAutofit/>
          </a:bodyPr>
          <a:lstStyle/>
          <a:p>
            <a:pPr algn="ctr"/>
            <a:r>
              <a:rPr lang="en-US" b="1" dirty="0"/>
              <a:t>Hardware REQUIREMENT</a:t>
            </a:r>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4090507" y="2628900"/>
            <a:ext cx="7454077" cy="3589785"/>
          </a:xfrm>
        </p:spPr>
        <p:txBody>
          <a:bodyPr>
            <a:normAutofit/>
          </a:bodyPr>
          <a:lstStyle/>
          <a:p>
            <a:r>
              <a:rPr lang="en-US" sz="2000" b="1" dirty="0">
                <a:solidFill>
                  <a:srgbClr val="C00000"/>
                </a:solidFill>
              </a:rPr>
              <a:t>Mobile Device:       </a:t>
            </a:r>
          </a:p>
          <a:p>
            <a:pPr lvl="0"/>
            <a:r>
              <a:rPr lang="en-US" sz="2000" dirty="0"/>
              <a:t>Android or iOS smartphone or tablet capable of running React applications.</a:t>
            </a:r>
          </a:p>
          <a:p>
            <a:pPr marL="0" lvl="0" indent="0">
              <a:buNone/>
            </a:pPr>
            <a:endParaRPr lang="en-US" sz="2000" dirty="0"/>
          </a:p>
          <a:p>
            <a:r>
              <a:rPr lang="en-US" sz="2000" b="1" dirty="0">
                <a:solidFill>
                  <a:srgbClr val="C00000"/>
                </a:solidFill>
              </a:rPr>
              <a:t>Recommended specifications: </a:t>
            </a:r>
          </a:p>
          <a:p>
            <a:pPr lvl="0"/>
            <a:r>
              <a:rPr lang="en-US" sz="2000" dirty="0"/>
              <a:t>Android: Devices running Android 5.0 or higher and minimum 2GB RAM, 1.5GHz processor.</a:t>
            </a:r>
          </a:p>
          <a:p>
            <a:pPr lvl="0"/>
            <a:r>
              <a:rPr lang="en-US" sz="2000" dirty="0"/>
              <a:t>iOS: Devices running iOS 10 or higher, including iPhones and iPads.</a:t>
            </a:r>
          </a:p>
          <a:p>
            <a:pPr>
              <a:lnSpc>
                <a:spcPct val="100000"/>
              </a:lnSpc>
            </a:pPr>
            <a:endParaRPr lang="en-US" sz="2000" dirty="0"/>
          </a:p>
        </p:txBody>
      </p:sp>
    </p:spTree>
    <p:extLst>
      <p:ext uri="{BB962C8B-B14F-4D97-AF65-F5344CB8AC3E}">
        <p14:creationId xmlns:p14="http://schemas.microsoft.com/office/powerpoint/2010/main" val="1482246121"/>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4090507" y="257175"/>
            <a:ext cx="7454077" cy="5961511"/>
          </a:xfrm>
        </p:spPr>
        <p:txBody>
          <a:bodyPr>
            <a:normAutofit/>
          </a:bodyPr>
          <a:lstStyle/>
          <a:p>
            <a:pPr marL="0" indent="0">
              <a:buNone/>
            </a:pPr>
            <a:endParaRPr lang="en-US" sz="2000" dirty="0"/>
          </a:p>
          <a:p>
            <a:pPr marL="0" indent="0">
              <a:buNone/>
            </a:pPr>
            <a:r>
              <a:rPr lang="en-US" sz="2000" dirty="0"/>
              <a:t>The </a:t>
            </a:r>
            <a:r>
              <a:rPr lang="en-US" sz="2000" b="1" dirty="0">
                <a:solidFill>
                  <a:srgbClr val="C00000"/>
                </a:solidFill>
              </a:rPr>
              <a:t>Default Fallback Intent </a:t>
            </a:r>
            <a:r>
              <a:rPr lang="en-US" sz="2000" dirty="0"/>
              <a:t>is triggered when </a:t>
            </a:r>
            <a:r>
              <a:rPr lang="en-US" sz="2000" dirty="0" err="1"/>
              <a:t>Dialogflow</a:t>
            </a:r>
            <a:r>
              <a:rPr lang="en-US" sz="2000" dirty="0"/>
              <a:t> is unable to match user input to any of the defined intents in your agent. This intent acts as a safety net to handle unexpected or unrecognized user queries.</a:t>
            </a:r>
          </a:p>
          <a:p>
            <a:pPr marL="0" indent="0">
              <a:buNone/>
            </a:pPr>
            <a:endParaRPr lang="en-US" sz="2000" dirty="0"/>
          </a:p>
          <a:p>
            <a:pPr marL="0" indent="0">
              <a:buNone/>
            </a:pPr>
            <a:endParaRPr lang="en-US" sz="2000" dirty="0"/>
          </a:p>
          <a:p>
            <a:pPr marL="0" indent="0">
              <a:buNone/>
            </a:pPr>
            <a:endParaRPr lang="en-US" sz="2000" dirty="0"/>
          </a:p>
        </p:txBody>
      </p:sp>
      <p:pic>
        <p:nvPicPr>
          <p:cNvPr id="7" name="Picture 6">
            <a:extLst>
              <a:ext uri="{FF2B5EF4-FFF2-40B4-BE49-F238E27FC236}">
                <a16:creationId xmlns:a16="http://schemas.microsoft.com/office/drawing/2014/main" id="{EE14D3BA-A00F-4552-9165-8E9ED0793335}"/>
              </a:ext>
            </a:extLst>
          </p:cNvPr>
          <p:cNvPicPr>
            <a:picLocks noChangeAspect="1"/>
          </p:cNvPicPr>
          <p:nvPr/>
        </p:nvPicPr>
        <p:blipFill>
          <a:blip r:embed="rId3"/>
          <a:stretch>
            <a:fillRect/>
          </a:stretch>
        </p:blipFill>
        <p:spPr>
          <a:xfrm>
            <a:off x="4238625" y="2219325"/>
            <a:ext cx="7305960" cy="4256536"/>
          </a:xfrm>
          <a:prstGeom prst="rect">
            <a:avLst/>
          </a:prstGeom>
        </p:spPr>
      </p:pic>
    </p:spTree>
    <p:extLst>
      <p:ext uri="{BB962C8B-B14F-4D97-AF65-F5344CB8AC3E}">
        <p14:creationId xmlns:p14="http://schemas.microsoft.com/office/powerpoint/2010/main" val="3945536594"/>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4090507" y="257175"/>
            <a:ext cx="7454077" cy="5961511"/>
          </a:xfrm>
        </p:spPr>
        <p:txBody>
          <a:bodyPr>
            <a:normAutofit/>
          </a:bodyPr>
          <a:lstStyle/>
          <a:p>
            <a:pPr marL="0" indent="0">
              <a:buNone/>
            </a:pPr>
            <a:endParaRPr lang="en-US" sz="2000" dirty="0"/>
          </a:p>
          <a:p>
            <a:pPr marL="0" indent="0">
              <a:buNone/>
            </a:pPr>
            <a:r>
              <a:rPr lang="en-US" sz="2000" b="1" dirty="0">
                <a:solidFill>
                  <a:srgbClr val="C00000"/>
                </a:solidFill>
              </a:rPr>
              <a:t>USER RESPONSES:</a:t>
            </a:r>
          </a:p>
          <a:p>
            <a:pPr marL="0" indent="0">
              <a:buNone/>
            </a:pPr>
            <a:endParaRPr lang="en-US" sz="2000" b="1" dirty="0">
              <a:solidFill>
                <a:srgbClr val="C00000"/>
              </a:solidFill>
            </a:endParaRPr>
          </a:p>
          <a:p>
            <a:pPr marL="0" indent="0">
              <a:buNone/>
            </a:pPr>
            <a:endParaRPr lang="en-US" sz="2000" b="1" dirty="0">
              <a:solidFill>
                <a:srgbClr val="C00000"/>
              </a:solidFill>
            </a:endParaRPr>
          </a:p>
          <a:p>
            <a:pPr marL="0" indent="0">
              <a:buNone/>
            </a:pPr>
            <a:endParaRPr lang="en-US" sz="2000" b="1" dirty="0">
              <a:solidFill>
                <a:srgbClr val="C00000"/>
              </a:solidFill>
            </a:endParaRPr>
          </a:p>
          <a:p>
            <a:pPr marL="0" indent="0">
              <a:buNone/>
            </a:pPr>
            <a:endParaRPr lang="en-US" sz="2000" b="1" dirty="0">
              <a:solidFill>
                <a:srgbClr val="C00000"/>
              </a:solidFill>
            </a:endParaRPr>
          </a:p>
          <a:p>
            <a:pPr marL="0" indent="0">
              <a:buNone/>
            </a:pPr>
            <a:endParaRPr lang="en-US" sz="2000" dirty="0"/>
          </a:p>
          <a:p>
            <a:pPr marL="0" indent="0">
              <a:buNone/>
            </a:pPr>
            <a:endParaRPr lang="en-US" sz="2000" dirty="0"/>
          </a:p>
        </p:txBody>
      </p:sp>
      <p:pic>
        <p:nvPicPr>
          <p:cNvPr id="4" name="Picture 3">
            <a:extLst>
              <a:ext uri="{FF2B5EF4-FFF2-40B4-BE49-F238E27FC236}">
                <a16:creationId xmlns:a16="http://schemas.microsoft.com/office/drawing/2014/main" id="{6341D4F8-E63B-4C65-9B06-09E7E0662D1C}"/>
              </a:ext>
            </a:extLst>
          </p:cNvPr>
          <p:cNvPicPr>
            <a:picLocks noChangeAspect="1"/>
          </p:cNvPicPr>
          <p:nvPr/>
        </p:nvPicPr>
        <p:blipFill>
          <a:blip r:embed="rId3"/>
          <a:stretch>
            <a:fillRect/>
          </a:stretch>
        </p:blipFill>
        <p:spPr>
          <a:xfrm>
            <a:off x="4200525" y="1415912"/>
            <a:ext cx="7344059" cy="5059949"/>
          </a:xfrm>
          <a:prstGeom prst="rect">
            <a:avLst/>
          </a:prstGeom>
        </p:spPr>
      </p:pic>
    </p:spTree>
    <p:extLst>
      <p:ext uri="{BB962C8B-B14F-4D97-AF65-F5344CB8AC3E}">
        <p14:creationId xmlns:p14="http://schemas.microsoft.com/office/powerpoint/2010/main" val="2020176656"/>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4090507" y="257175"/>
            <a:ext cx="7454077" cy="5961511"/>
          </a:xfrm>
        </p:spPr>
        <p:txBody>
          <a:bodyPr>
            <a:normAutofit/>
          </a:bodyPr>
          <a:lstStyle/>
          <a:p>
            <a:pPr marL="0" indent="0">
              <a:buNone/>
            </a:pPr>
            <a:endParaRPr lang="en-US" sz="2000" dirty="0"/>
          </a:p>
          <a:p>
            <a:pPr marL="0" indent="0">
              <a:buNone/>
            </a:pPr>
            <a:r>
              <a:rPr lang="en-US" sz="2000" b="1" dirty="0">
                <a:solidFill>
                  <a:srgbClr val="C00000"/>
                </a:solidFill>
              </a:rPr>
              <a:t>USER RESPONSES:</a:t>
            </a:r>
          </a:p>
          <a:p>
            <a:pPr marL="0" indent="0">
              <a:buNone/>
            </a:pPr>
            <a:endParaRPr lang="en-US" sz="2000" b="1" dirty="0">
              <a:solidFill>
                <a:srgbClr val="C00000"/>
              </a:solidFill>
            </a:endParaRPr>
          </a:p>
          <a:p>
            <a:pPr marL="0" indent="0">
              <a:buNone/>
            </a:pPr>
            <a:endParaRPr lang="en-US" sz="2000" b="1" dirty="0">
              <a:solidFill>
                <a:srgbClr val="C00000"/>
              </a:solidFill>
            </a:endParaRPr>
          </a:p>
          <a:p>
            <a:pPr marL="0" indent="0">
              <a:buNone/>
            </a:pPr>
            <a:endParaRPr lang="en-US" sz="2000" b="1" dirty="0">
              <a:solidFill>
                <a:srgbClr val="C00000"/>
              </a:solidFill>
            </a:endParaRPr>
          </a:p>
          <a:p>
            <a:pPr marL="0" indent="0">
              <a:buNone/>
            </a:pPr>
            <a:endParaRPr lang="en-US" sz="2000" b="1" dirty="0">
              <a:solidFill>
                <a:srgbClr val="C00000"/>
              </a:solidFill>
            </a:endParaRPr>
          </a:p>
          <a:p>
            <a:pPr marL="0" indent="0">
              <a:buNone/>
            </a:pPr>
            <a:endParaRPr lang="en-US" sz="2000" dirty="0"/>
          </a:p>
          <a:p>
            <a:pPr marL="0" indent="0">
              <a:buNone/>
            </a:pPr>
            <a:endParaRPr lang="en-US" sz="2000" dirty="0"/>
          </a:p>
        </p:txBody>
      </p:sp>
      <p:pic>
        <p:nvPicPr>
          <p:cNvPr id="5" name="Picture 4">
            <a:extLst>
              <a:ext uri="{FF2B5EF4-FFF2-40B4-BE49-F238E27FC236}">
                <a16:creationId xmlns:a16="http://schemas.microsoft.com/office/drawing/2014/main" id="{684235AF-6143-4DF7-8C2B-5784BE5D1DB9}"/>
              </a:ext>
            </a:extLst>
          </p:cNvPr>
          <p:cNvPicPr>
            <a:picLocks noChangeAspect="1"/>
          </p:cNvPicPr>
          <p:nvPr/>
        </p:nvPicPr>
        <p:blipFill>
          <a:blip r:embed="rId3"/>
          <a:stretch>
            <a:fillRect/>
          </a:stretch>
        </p:blipFill>
        <p:spPr>
          <a:xfrm>
            <a:off x="3746165" y="1444508"/>
            <a:ext cx="8106063" cy="4774177"/>
          </a:xfrm>
          <a:prstGeom prst="rect">
            <a:avLst/>
          </a:prstGeom>
        </p:spPr>
      </p:pic>
    </p:spTree>
    <p:extLst>
      <p:ext uri="{BB962C8B-B14F-4D97-AF65-F5344CB8AC3E}">
        <p14:creationId xmlns:p14="http://schemas.microsoft.com/office/powerpoint/2010/main" val="614959366"/>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090507" y="0"/>
            <a:ext cx="7434070" cy="1295400"/>
          </a:xfrm>
        </p:spPr>
        <p:txBody>
          <a:bodyPr>
            <a:normAutofit/>
          </a:bodyPr>
          <a:lstStyle/>
          <a:p>
            <a:pPr algn="ctr"/>
            <a:r>
              <a:rPr lang="en-US" b="1" dirty="0"/>
              <a:t>FIREBASE-Authentication</a:t>
            </a:r>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4090507" y="1295400"/>
            <a:ext cx="7454077" cy="4923285"/>
          </a:xfrm>
        </p:spPr>
        <p:txBody>
          <a:bodyPr>
            <a:normAutofit/>
          </a:bodyPr>
          <a:lstStyle/>
          <a:p>
            <a:pPr marL="0" indent="0">
              <a:lnSpc>
                <a:spcPct val="100000"/>
              </a:lnSpc>
              <a:buNone/>
            </a:pPr>
            <a:r>
              <a:rPr lang="en-US" sz="2000" b="1" dirty="0">
                <a:solidFill>
                  <a:srgbClr val="C00000"/>
                </a:solidFill>
              </a:rPr>
              <a:t>‘Firebase Authentication’ </a:t>
            </a:r>
            <a:r>
              <a:rPr lang="en-US" sz="2000" dirty="0"/>
              <a:t>allows users to sign up and sign in to your application using various authentication providers. Users can create accounts with email/password credentials or sign in with their existing accounts.</a:t>
            </a:r>
          </a:p>
          <a:p>
            <a:pPr marL="0" indent="0">
              <a:lnSpc>
                <a:spcPct val="100000"/>
              </a:lnSpc>
              <a:buNone/>
            </a:pPr>
            <a:endParaRPr lang="en-US" sz="2000" dirty="0"/>
          </a:p>
          <a:p>
            <a:pPr marL="0" indent="0">
              <a:lnSpc>
                <a:spcPct val="100000"/>
              </a:lnSpc>
              <a:buNone/>
            </a:pPr>
            <a:endParaRPr lang="en-US" sz="2000" dirty="0"/>
          </a:p>
        </p:txBody>
      </p:sp>
      <p:pic>
        <p:nvPicPr>
          <p:cNvPr id="5" name="Picture 4">
            <a:extLst>
              <a:ext uri="{FF2B5EF4-FFF2-40B4-BE49-F238E27FC236}">
                <a16:creationId xmlns:a16="http://schemas.microsoft.com/office/drawing/2014/main" id="{3FA97D0A-046D-49A6-AF74-11B6B97C64FD}"/>
              </a:ext>
            </a:extLst>
          </p:cNvPr>
          <p:cNvPicPr>
            <a:picLocks noChangeAspect="1"/>
          </p:cNvPicPr>
          <p:nvPr/>
        </p:nvPicPr>
        <p:blipFill>
          <a:blip r:embed="rId3"/>
          <a:stretch>
            <a:fillRect/>
          </a:stretch>
        </p:blipFill>
        <p:spPr>
          <a:xfrm>
            <a:off x="4702870" y="3020297"/>
            <a:ext cx="6229350" cy="3518046"/>
          </a:xfrm>
          <a:prstGeom prst="rect">
            <a:avLst/>
          </a:prstGeom>
        </p:spPr>
      </p:pic>
    </p:spTree>
    <p:extLst>
      <p:ext uri="{BB962C8B-B14F-4D97-AF65-F5344CB8AC3E}">
        <p14:creationId xmlns:p14="http://schemas.microsoft.com/office/powerpoint/2010/main" val="1162031870"/>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090507" y="764373"/>
            <a:ext cx="7434070" cy="1474330"/>
          </a:xfrm>
        </p:spPr>
        <p:txBody>
          <a:bodyPr>
            <a:normAutofit/>
          </a:bodyPr>
          <a:lstStyle/>
          <a:p>
            <a:pPr algn="ctr"/>
            <a:r>
              <a:rPr lang="en-US" b="1" dirty="0"/>
              <a:t>Soft skills developed during internship </a:t>
            </a:r>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4090507" y="2628900"/>
            <a:ext cx="7454077" cy="3589785"/>
          </a:xfrm>
        </p:spPr>
        <p:txBody>
          <a:bodyPr>
            <a:normAutofit/>
          </a:bodyPr>
          <a:lstStyle/>
          <a:p>
            <a:pPr>
              <a:lnSpc>
                <a:spcPct val="100000"/>
              </a:lnSpc>
            </a:pPr>
            <a:r>
              <a:rPr lang="en-US" sz="2000" dirty="0"/>
              <a:t>Self – Learning Ability</a:t>
            </a:r>
          </a:p>
          <a:p>
            <a:pPr>
              <a:lnSpc>
                <a:spcPct val="100000"/>
              </a:lnSpc>
            </a:pPr>
            <a:r>
              <a:rPr lang="en-US" sz="2000" dirty="0"/>
              <a:t>Team Work</a:t>
            </a:r>
          </a:p>
          <a:p>
            <a:pPr>
              <a:lnSpc>
                <a:spcPct val="100000"/>
              </a:lnSpc>
            </a:pPr>
            <a:r>
              <a:rPr lang="en-US" sz="2000" dirty="0"/>
              <a:t>Problem Solving Skills</a:t>
            </a:r>
          </a:p>
          <a:p>
            <a:pPr>
              <a:lnSpc>
                <a:spcPct val="100000"/>
              </a:lnSpc>
            </a:pPr>
            <a:r>
              <a:rPr lang="en-US" sz="2000" dirty="0"/>
              <a:t>Time Management</a:t>
            </a:r>
          </a:p>
          <a:p>
            <a:pPr>
              <a:lnSpc>
                <a:spcPct val="100000"/>
              </a:lnSpc>
            </a:pPr>
            <a:r>
              <a:rPr lang="en-US" sz="2000" dirty="0"/>
              <a:t>Communication Skills</a:t>
            </a:r>
          </a:p>
        </p:txBody>
      </p:sp>
    </p:spTree>
    <p:extLst>
      <p:ext uri="{BB962C8B-B14F-4D97-AF65-F5344CB8AC3E}">
        <p14:creationId xmlns:p14="http://schemas.microsoft.com/office/powerpoint/2010/main" val="2624228435"/>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0496C6C-A85F-426B-9ED1-3444166C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E5CD8D-E704-46A1-BC3E-9A644A9FFD4E}"/>
              </a:ext>
            </a:extLst>
          </p:cNvPr>
          <p:cNvSpPr>
            <a:spLocks noGrp="1"/>
          </p:cNvSpPr>
          <p:nvPr>
            <p:ph type="ctrTitle"/>
          </p:nvPr>
        </p:nvSpPr>
        <p:spPr>
          <a:xfrm>
            <a:off x="649202" y="821265"/>
            <a:ext cx="6098705" cy="5222117"/>
          </a:xfrm>
        </p:spPr>
        <p:txBody>
          <a:bodyPr anchor="ctr">
            <a:normAutofit/>
          </a:bodyPr>
          <a:lstStyle/>
          <a:p>
            <a:pPr algn="ctr"/>
            <a:r>
              <a:rPr lang="en-US" sz="5400" b="1" dirty="0"/>
              <a:t>Thank you!</a:t>
            </a:r>
          </a:p>
        </p:txBody>
      </p:sp>
      <p:cxnSp>
        <p:nvCxnSpPr>
          <p:cNvPr id="19" name="Straight Connector 18">
            <a:extLst>
              <a:ext uri="{FF2B5EF4-FFF2-40B4-BE49-F238E27FC236}">
                <a16:creationId xmlns:a16="http://schemas.microsoft.com/office/drawing/2014/main" id="{AD0EF22F-5D3C-4240-8C32-1B20803E5A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97108" y="1923563"/>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D912EF34-0253-41FD-9940-D8FBB7DE74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7545075" y="2187578"/>
            <a:ext cx="6857999" cy="2482850"/>
          </a:xfrm>
          <a:prstGeom prst="rect">
            <a:avLst/>
          </a:prstGeom>
        </p:spPr>
      </p:pic>
    </p:spTree>
    <p:extLst>
      <p:ext uri="{BB962C8B-B14F-4D97-AF65-F5344CB8AC3E}">
        <p14:creationId xmlns:p14="http://schemas.microsoft.com/office/powerpoint/2010/main" val="2065526232"/>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090507" y="764373"/>
            <a:ext cx="7434070" cy="1474330"/>
          </a:xfrm>
        </p:spPr>
        <p:txBody>
          <a:bodyPr>
            <a:normAutofit/>
          </a:bodyPr>
          <a:lstStyle/>
          <a:p>
            <a:pPr algn="ctr"/>
            <a:r>
              <a:rPr lang="en-US" b="1" dirty="0"/>
              <a:t>SOFTWARE REQUIREMENT</a:t>
            </a:r>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4090507" y="2628900"/>
            <a:ext cx="7454077" cy="3589785"/>
          </a:xfrm>
        </p:spPr>
        <p:txBody>
          <a:bodyPr>
            <a:normAutofit/>
          </a:bodyPr>
          <a:lstStyle/>
          <a:p>
            <a:pPr>
              <a:lnSpc>
                <a:spcPct val="100000"/>
              </a:lnSpc>
            </a:pPr>
            <a:r>
              <a:rPr lang="en-US" sz="2000" b="1" dirty="0">
                <a:solidFill>
                  <a:srgbClr val="C00000"/>
                </a:solidFill>
              </a:rPr>
              <a:t>Visual Studio Code </a:t>
            </a:r>
            <a:r>
              <a:rPr lang="en-US" sz="2000" dirty="0"/>
              <a:t>– For Development and Coding</a:t>
            </a:r>
          </a:p>
          <a:p>
            <a:pPr>
              <a:lnSpc>
                <a:spcPct val="100000"/>
              </a:lnSpc>
            </a:pPr>
            <a:r>
              <a:rPr lang="en-US" sz="2000" b="1" dirty="0">
                <a:solidFill>
                  <a:srgbClr val="C00000"/>
                </a:solidFill>
              </a:rPr>
              <a:t>Operating System </a:t>
            </a:r>
            <a:r>
              <a:rPr lang="en-US" sz="2000" dirty="0"/>
              <a:t>– Windows 11</a:t>
            </a:r>
          </a:p>
          <a:p>
            <a:pPr>
              <a:lnSpc>
                <a:spcPct val="100000"/>
              </a:lnSpc>
            </a:pPr>
            <a:r>
              <a:rPr lang="en-US" sz="2000" b="1" dirty="0">
                <a:solidFill>
                  <a:srgbClr val="C00000"/>
                </a:solidFill>
              </a:rPr>
              <a:t>Browser</a:t>
            </a:r>
            <a:r>
              <a:rPr lang="en-US" sz="2000" dirty="0"/>
              <a:t> – Microsoft Edge, Google Chrome</a:t>
            </a:r>
          </a:p>
          <a:p>
            <a:pPr>
              <a:lnSpc>
                <a:spcPct val="100000"/>
              </a:lnSpc>
            </a:pPr>
            <a:r>
              <a:rPr lang="en-US" sz="2000" b="1" dirty="0">
                <a:solidFill>
                  <a:srgbClr val="C00000"/>
                </a:solidFill>
              </a:rPr>
              <a:t>Frontend</a:t>
            </a:r>
            <a:r>
              <a:rPr lang="en-US" sz="2000" dirty="0"/>
              <a:t> – React JS, CSS, Bootstrap, Firebase Realtime Database/Authentication</a:t>
            </a:r>
          </a:p>
          <a:p>
            <a:pPr>
              <a:lnSpc>
                <a:spcPct val="100000"/>
              </a:lnSpc>
            </a:pPr>
            <a:r>
              <a:rPr lang="en-US" sz="2000" b="1" dirty="0">
                <a:solidFill>
                  <a:srgbClr val="C00000"/>
                </a:solidFill>
              </a:rPr>
              <a:t>Backend</a:t>
            </a:r>
            <a:r>
              <a:rPr lang="en-US" sz="2000" dirty="0"/>
              <a:t> – Python, Gemini LLM Model</a:t>
            </a:r>
          </a:p>
          <a:p>
            <a:pPr>
              <a:lnSpc>
                <a:spcPct val="100000"/>
              </a:lnSpc>
            </a:pPr>
            <a:endParaRPr lang="en-US" sz="2000" dirty="0"/>
          </a:p>
        </p:txBody>
      </p:sp>
    </p:spTree>
    <p:extLst>
      <p:ext uri="{BB962C8B-B14F-4D97-AF65-F5344CB8AC3E}">
        <p14:creationId xmlns:p14="http://schemas.microsoft.com/office/powerpoint/2010/main" val="4061936487"/>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090507" y="764373"/>
            <a:ext cx="7434070" cy="1474330"/>
          </a:xfrm>
        </p:spPr>
        <p:txBody>
          <a:bodyPr>
            <a:normAutofit/>
          </a:bodyPr>
          <a:lstStyle/>
          <a:p>
            <a:pPr algn="ctr"/>
            <a:r>
              <a:rPr lang="en-US" b="1" dirty="0"/>
              <a:t>OVERVIEW - PROJECT-I</a:t>
            </a:r>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4090507" y="2628900"/>
            <a:ext cx="7454077" cy="3589785"/>
          </a:xfrm>
        </p:spPr>
        <p:txBody>
          <a:bodyPr>
            <a:normAutofit/>
          </a:bodyPr>
          <a:lstStyle/>
          <a:p>
            <a:pPr marL="0" indent="0">
              <a:lnSpc>
                <a:spcPct val="100000"/>
              </a:lnSpc>
              <a:buNone/>
            </a:pPr>
            <a:r>
              <a:rPr lang="en-US" sz="2000" dirty="0"/>
              <a:t>The project titled </a:t>
            </a:r>
            <a:r>
              <a:rPr lang="en-US" sz="2000" b="1" dirty="0">
                <a:solidFill>
                  <a:srgbClr val="C00000"/>
                </a:solidFill>
              </a:rPr>
              <a:t>‘AI SERVICES AT GLANCE’ </a:t>
            </a:r>
            <a:r>
              <a:rPr lang="en-US" sz="2000" dirty="0"/>
              <a:t>dwells into making AI Services available for customers at a cheaper and effective cost. Providing various LLM features as a service to clients. It provides easy interface for the clients to come and acquire various LLM features.</a:t>
            </a:r>
          </a:p>
        </p:txBody>
      </p:sp>
    </p:spTree>
    <p:extLst>
      <p:ext uri="{BB962C8B-B14F-4D97-AF65-F5344CB8AC3E}">
        <p14:creationId xmlns:p14="http://schemas.microsoft.com/office/powerpoint/2010/main" val="3813823511"/>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090507" y="764373"/>
            <a:ext cx="7434070" cy="1474330"/>
          </a:xfrm>
        </p:spPr>
        <p:txBody>
          <a:bodyPr>
            <a:normAutofit/>
          </a:bodyPr>
          <a:lstStyle/>
          <a:p>
            <a:pPr algn="ctr"/>
            <a:r>
              <a:rPr lang="en-US" b="1" dirty="0"/>
              <a:t>Technology used</a:t>
            </a:r>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4090507" y="2628900"/>
            <a:ext cx="7454077" cy="3589785"/>
          </a:xfrm>
        </p:spPr>
        <p:txBody>
          <a:bodyPr>
            <a:normAutofit/>
          </a:bodyPr>
          <a:lstStyle/>
          <a:p>
            <a:pPr>
              <a:lnSpc>
                <a:spcPct val="100000"/>
              </a:lnSpc>
            </a:pPr>
            <a:r>
              <a:rPr lang="en-US" sz="2000" dirty="0"/>
              <a:t>React JS </a:t>
            </a:r>
          </a:p>
          <a:p>
            <a:pPr>
              <a:lnSpc>
                <a:spcPct val="100000"/>
              </a:lnSpc>
            </a:pPr>
            <a:r>
              <a:rPr lang="en-US" sz="2000" dirty="0"/>
              <a:t>Firebase</a:t>
            </a:r>
          </a:p>
          <a:p>
            <a:pPr>
              <a:lnSpc>
                <a:spcPct val="100000"/>
              </a:lnSpc>
            </a:pPr>
            <a:r>
              <a:rPr lang="en-US" sz="2000" dirty="0" err="1"/>
              <a:t>GeminiLLM</a:t>
            </a:r>
            <a:r>
              <a:rPr lang="en-US" sz="2000" dirty="0"/>
              <a:t> Model (Backend AI APIs)</a:t>
            </a:r>
          </a:p>
          <a:p>
            <a:pPr>
              <a:lnSpc>
                <a:spcPct val="100000"/>
              </a:lnSpc>
            </a:pPr>
            <a:endParaRPr lang="en-US" sz="2000" dirty="0"/>
          </a:p>
        </p:txBody>
      </p:sp>
    </p:spTree>
    <p:extLst>
      <p:ext uri="{BB962C8B-B14F-4D97-AF65-F5344CB8AC3E}">
        <p14:creationId xmlns:p14="http://schemas.microsoft.com/office/powerpoint/2010/main" val="181293396"/>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4090507" y="180975"/>
            <a:ext cx="7434070" cy="1438275"/>
          </a:xfrm>
        </p:spPr>
        <p:txBody>
          <a:bodyPr>
            <a:normAutofit/>
          </a:bodyPr>
          <a:lstStyle/>
          <a:p>
            <a:pPr algn="ctr"/>
            <a:r>
              <a:rPr lang="en-US" b="1" dirty="0"/>
              <a:t>PROJECT-I SCREENSHOTS</a:t>
            </a:r>
          </a:p>
        </p:txBody>
      </p:sp>
      <p:pic>
        <p:nvPicPr>
          <p:cNvPr id="5" name="Content Placeholder 4">
            <a:extLst>
              <a:ext uri="{FF2B5EF4-FFF2-40B4-BE49-F238E27FC236}">
                <a16:creationId xmlns:a16="http://schemas.microsoft.com/office/drawing/2014/main" id="{D19D7E71-F1CD-4E4B-A634-A88FA5CB1FA1}"/>
              </a:ext>
            </a:extLst>
          </p:cNvPr>
          <p:cNvPicPr>
            <a:picLocks noGrp="1" noChangeAspect="1"/>
          </p:cNvPicPr>
          <p:nvPr>
            <p:ph idx="1"/>
          </p:nvPr>
        </p:nvPicPr>
        <p:blipFill>
          <a:blip r:embed="rId3"/>
          <a:stretch>
            <a:fillRect/>
          </a:stretch>
        </p:blipFill>
        <p:spPr>
          <a:xfrm>
            <a:off x="3741546" y="2000250"/>
            <a:ext cx="8115300" cy="4552950"/>
          </a:xfrm>
        </p:spPr>
      </p:pic>
    </p:spTree>
    <p:extLst>
      <p:ext uri="{BB962C8B-B14F-4D97-AF65-F5344CB8AC3E}">
        <p14:creationId xmlns:p14="http://schemas.microsoft.com/office/powerpoint/2010/main" val="2556240154"/>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pic>
        <p:nvPicPr>
          <p:cNvPr id="5" name="Content Placeholder 4">
            <a:extLst>
              <a:ext uri="{FF2B5EF4-FFF2-40B4-BE49-F238E27FC236}">
                <a16:creationId xmlns:a16="http://schemas.microsoft.com/office/drawing/2014/main" id="{050327BC-09E5-4E1F-A5D5-302D7790B7D0}"/>
              </a:ext>
            </a:extLst>
          </p:cNvPr>
          <p:cNvPicPr>
            <a:picLocks noGrp="1" noChangeAspect="1"/>
          </p:cNvPicPr>
          <p:nvPr>
            <p:ph idx="1"/>
          </p:nvPr>
        </p:nvPicPr>
        <p:blipFill>
          <a:blip r:embed="rId3"/>
          <a:stretch>
            <a:fillRect/>
          </a:stretch>
        </p:blipFill>
        <p:spPr>
          <a:xfrm>
            <a:off x="4133850" y="1219200"/>
            <a:ext cx="7581899" cy="4895850"/>
          </a:xfrm>
        </p:spPr>
      </p:pic>
    </p:spTree>
    <p:extLst>
      <p:ext uri="{BB962C8B-B14F-4D97-AF65-F5344CB8AC3E}">
        <p14:creationId xmlns:p14="http://schemas.microsoft.com/office/powerpoint/2010/main" val="57388733"/>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40177A7-740C-43C7-8F2D-BD7067F12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265719" y="2187575"/>
            <a:ext cx="6857999" cy="2482850"/>
          </a:xfrm>
          <a:prstGeom prst="rect">
            <a:avLst/>
          </a:prstGeom>
        </p:spPr>
      </p:pic>
      <p:pic>
        <p:nvPicPr>
          <p:cNvPr id="11" name="Content Placeholder 10">
            <a:extLst>
              <a:ext uri="{FF2B5EF4-FFF2-40B4-BE49-F238E27FC236}">
                <a16:creationId xmlns:a16="http://schemas.microsoft.com/office/drawing/2014/main" id="{CD23442E-B262-4A0D-9811-D92DE618869B}"/>
              </a:ext>
            </a:extLst>
          </p:cNvPr>
          <p:cNvPicPr>
            <a:picLocks noGrp="1" noChangeAspect="1"/>
          </p:cNvPicPr>
          <p:nvPr>
            <p:ph idx="1"/>
          </p:nvPr>
        </p:nvPicPr>
        <p:blipFill>
          <a:blip r:embed="rId3"/>
          <a:stretch>
            <a:fillRect/>
          </a:stretch>
        </p:blipFill>
        <p:spPr>
          <a:xfrm>
            <a:off x="4838701" y="704851"/>
            <a:ext cx="5800724" cy="5513388"/>
          </a:xfrm>
        </p:spPr>
      </p:pic>
    </p:spTree>
    <p:extLst>
      <p:ext uri="{BB962C8B-B14F-4D97-AF65-F5344CB8AC3E}">
        <p14:creationId xmlns:p14="http://schemas.microsoft.com/office/powerpoint/2010/main" val="3334934368"/>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710EE66-8707-456F-8F2E-091D581CB030}">
  <ds:schemaRefs>
    <ds:schemaRef ds:uri="71af3243-3dd4-4a8d-8c0d-dd76da1f02a5"/>
    <ds:schemaRef ds:uri="http://purl.org/dc/elements/1.1/"/>
    <ds:schemaRef ds:uri="http://www.w3.org/XML/1998/namespace"/>
    <ds:schemaRef ds:uri="http://schemas.microsoft.com/office/2006/metadata/properties"/>
    <ds:schemaRef ds:uri="http://schemas.microsoft.com/office/2006/documentManagement/types"/>
    <ds:schemaRef ds:uri="http://purl.org/dc/terms/"/>
    <ds:schemaRef ds:uri="16c05727-aa75-4e4a-9b5f-8a80a1165891"/>
    <ds:schemaRef ds:uri="http://purl.org/dc/dcmitype/"/>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AB96CC85-5758-41C0-8EFD-737AFB6912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0BEB954-4024-4CCF-A9D6-4C00FDC028D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Vapor Trail design</Template>
  <TotalTime>0</TotalTime>
  <Words>926</Words>
  <Application>Microsoft Office PowerPoint</Application>
  <PresentationFormat>Widescreen</PresentationFormat>
  <Paragraphs>118</Paragraphs>
  <Slides>35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Century Gothic</vt:lpstr>
      <vt:lpstr>Vapor Trail</vt:lpstr>
      <vt:lpstr>ELENDIL – HOME OF AI SERVICES</vt:lpstr>
      <vt:lpstr>Company profile</vt:lpstr>
      <vt:lpstr>Hardware REQUIREMENT</vt:lpstr>
      <vt:lpstr>SOFTWARE REQUIREMENT</vt:lpstr>
      <vt:lpstr>OVERVIEW - PROJECT-I</vt:lpstr>
      <vt:lpstr>Technology used</vt:lpstr>
      <vt:lpstr>PROJECT-I SCREENSHOTS</vt:lpstr>
      <vt:lpstr>PowerPoint Presentation</vt:lpstr>
      <vt:lpstr>PowerPoint Presentation</vt:lpstr>
      <vt:lpstr>My contribution</vt:lpstr>
      <vt:lpstr>PROJECT-II</vt:lpstr>
      <vt:lpstr>Technology used</vt:lpstr>
      <vt:lpstr>PROJECT-II SCREENSHOTS</vt:lpstr>
      <vt:lpstr>PowerPoint Presentation</vt:lpstr>
      <vt:lpstr>PowerPoint Presentation</vt:lpstr>
      <vt:lpstr>My contribution</vt:lpstr>
      <vt:lpstr>PROJECT-III</vt:lpstr>
      <vt:lpstr>Technology used</vt:lpstr>
      <vt:lpstr>PROJECT-Iii SCREENSHOTS</vt:lpstr>
      <vt:lpstr>PowerPoint Presentation</vt:lpstr>
      <vt:lpstr>PowerPoint Presentation</vt:lpstr>
      <vt:lpstr>PowerPoint Presentation</vt:lpstr>
      <vt:lpstr>PowerPoint Presentation</vt:lpstr>
      <vt:lpstr>PowerPoint Presentation</vt:lpstr>
      <vt:lpstr>My contribution</vt:lpstr>
      <vt:lpstr>New technologies learnt- dialogflow</vt:lpstr>
      <vt:lpstr>PowerPoint Presentation</vt:lpstr>
      <vt:lpstr>PowerPoint Presentation</vt:lpstr>
      <vt:lpstr>PowerPoint Presentation</vt:lpstr>
      <vt:lpstr>PowerPoint Presentation</vt:lpstr>
      <vt:lpstr>PowerPoint Presentation</vt:lpstr>
      <vt:lpstr>PowerPoint Presentation</vt:lpstr>
      <vt:lpstr>FIREBASE-Authentication</vt:lpstr>
      <vt:lpstr>Soft skills developed during internship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2024-04-19T14:07:09Z</dcterms:created>
  <dcterms:modified xsi:type="dcterms:W3CDTF">2024-04-24T17:32:52Z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